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6"/>
  </p:notesMasterIdLst>
  <p:handoutMasterIdLst>
    <p:handoutMasterId r:id="rId207"/>
  </p:handoutMasterIdLst>
  <p:sldIdLst>
    <p:sldId id="257" r:id="rId2"/>
    <p:sldId id="404" r:id="rId3"/>
    <p:sldId id="1143" r:id="rId4"/>
    <p:sldId id="405" r:id="rId5"/>
    <p:sldId id="299" r:id="rId6"/>
    <p:sldId id="1087" r:id="rId7"/>
    <p:sldId id="291" r:id="rId8"/>
    <p:sldId id="1089" r:id="rId9"/>
    <p:sldId id="1144" r:id="rId10"/>
    <p:sldId id="1145" r:id="rId11"/>
    <p:sldId id="490" r:id="rId12"/>
    <p:sldId id="491" r:id="rId13"/>
    <p:sldId id="492" r:id="rId14"/>
    <p:sldId id="493" r:id="rId15"/>
    <p:sldId id="494" r:id="rId16"/>
    <p:sldId id="495" r:id="rId17"/>
    <p:sldId id="407" r:id="rId18"/>
    <p:sldId id="434" r:id="rId19"/>
    <p:sldId id="1169" r:id="rId20"/>
    <p:sldId id="436" r:id="rId21"/>
    <p:sldId id="1170" r:id="rId22"/>
    <p:sldId id="1171" r:id="rId23"/>
    <p:sldId id="1172" r:id="rId24"/>
    <p:sldId id="1173" r:id="rId25"/>
    <p:sldId id="441" r:id="rId26"/>
    <p:sldId id="442" r:id="rId27"/>
    <p:sldId id="443" r:id="rId28"/>
    <p:sldId id="444" r:id="rId29"/>
    <p:sldId id="445" r:id="rId30"/>
    <p:sldId id="446" r:id="rId31"/>
    <p:sldId id="447" r:id="rId32"/>
    <p:sldId id="448" r:id="rId33"/>
    <p:sldId id="449" r:id="rId34"/>
    <p:sldId id="450" r:id="rId35"/>
    <p:sldId id="1174" r:id="rId36"/>
    <p:sldId id="452" r:id="rId37"/>
    <p:sldId id="453" r:id="rId38"/>
    <p:sldId id="454" r:id="rId39"/>
    <p:sldId id="455" r:id="rId40"/>
    <p:sldId id="456" r:id="rId41"/>
    <p:sldId id="496" r:id="rId42"/>
    <p:sldId id="708" r:id="rId43"/>
    <p:sldId id="709" r:id="rId44"/>
    <p:sldId id="707" r:id="rId45"/>
    <p:sldId id="1146" r:id="rId46"/>
    <p:sldId id="1147" r:id="rId47"/>
    <p:sldId id="1148" r:id="rId48"/>
    <p:sldId id="1149" r:id="rId49"/>
    <p:sldId id="1150" r:id="rId50"/>
    <p:sldId id="1151" r:id="rId51"/>
    <p:sldId id="497" r:id="rId52"/>
    <p:sldId id="498" r:id="rId53"/>
    <p:sldId id="499" r:id="rId54"/>
    <p:sldId id="500" r:id="rId55"/>
    <p:sldId id="501" r:id="rId56"/>
    <p:sldId id="502" r:id="rId57"/>
    <p:sldId id="503" r:id="rId58"/>
    <p:sldId id="504" r:id="rId59"/>
    <p:sldId id="505" r:id="rId60"/>
    <p:sldId id="506" r:id="rId61"/>
    <p:sldId id="507" r:id="rId62"/>
    <p:sldId id="508" r:id="rId63"/>
    <p:sldId id="509" r:id="rId64"/>
    <p:sldId id="510" r:id="rId65"/>
    <p:sldId id="511" r:id="rId66"/>
    <p:sldId id="512" r:id="rId67"/>
    <p:sldId id="513" r:id="rId68"/>
    <p:sldId id="514" r:id="rId69"/>
    <p:sldId id="515" r:id="rId70"/>
    <p:sldId id="516" r:id="rId71"/>
    <p:sldId id="517" r:id="rId72"/>
    <p:sldId id="578" r:id="rId73"/>
    <p:sldId id="579" r:id="rId74"/>
    <p:sldId id="580" r:id="rId75"/>
    <p:sldId id="581" r:id="rId76"/>
    <p:sldId id="582" r:id="rId77"/>
    <p:sldId id="583" r:id="rId78"/>
    <p:sldId id="518" r:id="rId79"/>
    <p:sldId id="519" r:id="rId80"/>
    <p:sldId id="520" r:id="rId81"/>
    <p:sldId id="866" r:id="rId82"/>
    <p:sldId id="867" r:id="rId83"/>
    <p:sldId id="868" r:id="rId84"/>
    <p:sldId id="869" r:id="rId85"/>
    <p:sldId id="870" r:id="rId86"/>
    <p:sldId id="908" r:id="rId87"/>
    <p:sldId id="909" r:id="rId88"/>
    <p:sldId id="971" r:id="rId89"/>
    <p:sldId id="913" r:id="rId90"/>
    <p:sldId id="914" r:id="rId91"/>
    <p:sldId id="999" r:id="rId92"/>
    <p:sldId id="1000" r:id="rId93"/>
    <p:sldId id="915" r:id="rId94"/>
    <p:sldId id="916" r:id="rId95"/>
    <p:sldId id="917" r:id="rId96"/>
    <p:sldId id="918" r:id="rId97"/>
    <p:sldId id="919" r:id="rId98"/>
    <p:sldId id="920" r:id="rId99"/>
    <p:sldId id="921" r:id="rId100"/>
    <p:sldId id="922" r:id="rId101"/>
    <p:sldId id="923" r:id="rId102"/>
    <p:sldId id="931" r:id="rId103"/>
    <p:sldId id="932" r:id="rId104"/>
    <p:sldId id="933" r:id="rId105"/>
    <p:sldId id="934" r:id="rId106"/>
    <p:sldId id="935" r:id="rId107"/>
    <p:sldId id="936" r:id="rId108"/>
    <p:sldId id="937" r:id="rId109"/>
    <p:sldId id="938" r:id="rId110"/>
    <p:sldId id="939" r:id="rId111"/>
    <p:sldId id="940" r:id="rId112"/>
    <p:sldId id="941" r:id="rId113"/>
    <p:sldId id="942" r:id="rId114"/>
    <p:sldId id="1057" r:id="rId115"/>
    <p:sldId id="1058" r:id="rId116"/>
    <p:sldId id="1059" r:id="rId117"/>
    <p:sldId id="943" r:id="rId118"/>
    <p:sldId id="944" r:id="rId119"/>
    <p:sldId id="945" r:id="rId120"/>
    <p:sldId id="946" r:id="rId121"/>
    <p:sldId id="947" r:id="rId122"/>
    <p:sldId id="948" r:id="rId123"/>
    <p:sldId id="949" r:id="rId124"/>
    <p:sldId id="950" r:id="rId125"/>
    <p:sldId id="963" r:id="rId126"/>
    <p:sldId id="951" r:id="rId127"/>
    <p:sldId id="962" r:id="rId128"/>
    <p:sldId id="1152" r:id="rId129"/>
    <p:sldId id="1153" r:id="rId130"/>
    <p:sldId id="1154" r:id="rId131"/>
    <p:sldId id="1155" r:id="rId132"/>
    <p:sldId id="1156" r:id="rId133"/>
    <p:sldId id="1157" r:id="rId134"/>
    <p:sldId id="1158" r:id="rId135"/>
    <p:sldId id="1159" r:id="rId136"/>
    <p:sldId id="1160" r:id="rId137"/>
    <p:sldId id="1161" r:id="rId138"/>
    <p:sldId id="1162" r:id="rId139"/>
    <p:sldId id="1163" r:id="rId140"/>
    <p:sldId id="1164" r:id="rId141"/>
    <p:sldId id="1165" r:id="rId142"/>
    <p:sldId id="1027" r:id="rId143"/>
    <p:sldId id="1028" r:id="rId144"/>
    <p:sldId id="1029" r:id="rId145"/>
    <p:sldId id="1030" r:id="rId146"/>
    <p:sldId id="1031" r:id="rId147"/>
    <p:sldId id="1032" r:id="rId148"/>
    <p:sldId id="1033" r:id="rId149"/>
    <p:sldId id="1034" r:id="rId150"/>
    <p:sldId id="1035" r:id="rId151"/>
    <p:sldId id="1055" r:id="rId152"/>
    <p:sldId id="677" r:id="rId153"/>
    <p:sldId id="678" r:id="rId154"/>
    <p:sldId id="679" r:id="rId155"/>
    <p:sldId id="680" r:id="rId156"/>
    <p:sldId id="681" r:id="rId157"/>
    <p:sldId id="682" r:id="rId158"/>
    <p:sldId id="683" r:id="rId159"/>
    <p:sldId id="684" r:id="rId160"/>
    <p:sldId id="685" r:id="rId161"/>
    <p:sldId id="686" r:id="rId162"/>
    <p:sldId id="687" r:id="rId163"/>
    <p:sldId id="688" r:id="rId164"/>
    <p:sldId id="689" r:id="rId165"/>
    <p:sldId id="690" r:id="rId166"/>
    <p:sldId id="691" r:id="rId167"/>
    <p:sldId id="692" r:id="rId168"/>
    <p:sldId id="693" r:id="rId169"/>
    <p:sldId id="694" r:id="rId170"/>
    <p:sldId id="695" r:id="rId171"/>
    <p:sldId id="696" r:id="rId172"/>
    <p:sldId id="697" r:id="rId173"/>
    <p:sldId id="698" r:id="rId174"/>
    <p:sldId id="699" r:id="rId175"/>
    <p:sldId id="700" r:id="rId176"/>
    <p:sldId id="701" r:id="rId177"/>
    <p:sldId id="702" r:id="rId178"/>
    <p:sldId id="703" r:id="rId179"/>
    <p:sldId id="704" r:id="rId180"/>
    <p:sldId id="705" r:id="rId181"/>
    <p:sldId id="706" r:id="rId182"/>
    <p:sldId id="669" r:id="rId183"/>
    <p:sldId id="725" r:id="rId184"/>
    <p:sldId id="726" r:id="rId185"/>
    <p:sldId id="727" r:id="rId186"/>
    <p:sldId id="728" r:id="rId187"/>
    <p:sldId id="729" r:id="rId188"/>
    <p:sldId id="730" r:id="rId189"/>
    <p:sldId id="1010" r:id="rId190"/>
    <p:sldId id="1011" r:id="rId191"/>
    <p:sldId id="331" r:id="rId192"/>
    <p:sldId id="334" r:id="rId193"/>
    <p:sldId id="335" r:id="rId194"/>
    <p:sldId id="336" r:id="rId195"/>
    <p:sldId id="337" r:id="rId196"/>
    <p:sldId id="319" r:id="rId197"/>
    <p:sldId id="298" r:id="rId198"/>
    <p:sldId id="317" r:id="rId199"/>
    <p:sldId id="1166" r:id="rId200"/>
    <p:sldId id="1167" r:id="rId201"/>
    <p:sldId id="1168" r:id="rId202"/>
    <p:sldId id="316" r:id="rId203"/>
    <p:sldId id="300" r:id="rId204"/>
    <p:sldId id="302" r:id="rId20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31" autoAdjust="0"/>
    <p:restoredTop sz="92450" autoAdjust="0"/>
  </p:normalViewPr>
  <p:slideViewPr>
    <p:cSldViewPr snapToGrid="0">
      <p:cViewPr varScale="1">
        <p:scale>
          <a:sx n="103" d="100"/>
          <a:sy n="103" d="100"/>
        </p:scale>
        <p:origin x="20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handoutMaster" Target="handoutMasters/handout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1E4B00F-4263-F224-FF69-B2A24FBE09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7A860B9-DB66-01C6-134A-9B0068CC18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719A59-D4EC-7F4A-8E8F-8D4DBC672A9C}" type="datetimeFigureOut">
              <a:rPr lang="en-US" smtClean="0"/>
              <a:t>7/5/24</a:t>
            </a:fld>
            <a:endParaRPr lang="en-US"/>
          </a:p>
        </p:txBody>
      </p:sp>
      <p:sp>
        <p:nvSpPr>
          <p:cNvPr id="4" name="Footer Placeholder 3">
            <a:extLst>
              <a:ext uri="{FF2B5EF4-FFF2-40B4-BE49-F238E27FC236}">
                <a16:creationId xmlns:a16="http://schemas.microsoft.com/office/drawing/2014/main" id="{6072A84D-E2AB-B749-59D2-202D3CBAC6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C348682-4064-296B-F897-DBBC3F6D10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D84189-FBFA-FC4C-8B8B-FAFAE00CB54F}" type="slidenum">
              <a:rPr lang="en-US" smtClean="0"/>
              <a:t>‹#›</a:t>
            </a:fld>
            <a:endParaRPr lang="en-US"/>
          </a:p>
        </p:txBody>
      </p:sp>
    </p:spTree>
    <p:extLst>
      <p:ext uri="{BB962C8B-B14F-4D97-AF65-F5344CB8AC3E}">
        <p14:creationId xmlns:p14="http://schemas.microsoft.com/office/powerpoint/2010/main" val="242969256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25EA0-C210-4B56-8246-7E29012D8C95}" type="datetimeFigureOut">
              <a:rPr lang="en-IN" smtClean="0"/>
              <a:t>05/07/24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541192-B51F-45A1-90E9-D825EB602DEA}" type="slidenum">
              <a:rPr lang="en-IN" smtClean="0"/>
              <a:t>‹#›</a:t>
            </a:fld>
            <a:endParaRPr lang="en-IN"/>
          </a:p>
        </p:txBody>
      </p:sp>
    </p:spTree>
    <p:extLst>
      <p:ext uri="{BB962C8B-B14F-4D97-AF65-F5344CB8AC3E}">
        <p14:creationId xmlns:p14="http://schemas.microsoft.com/office/powerpoint/2010/main" val="75701203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754532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92604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243485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746684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2291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528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3" descr="C:\Users\Manks\Downloads\128_calendar-schedule-credit-mortgage-date-512.png">
            <a:extLst>
              <a:ext uri="{FF2B5EF4-FFF2-40B4-BE49-F238E27FC236}">
                <a16:creationId xmlns:a16="http://schemas.microsoft.com/office/drawing/2014/main" id="{B202D901-12E1-E457-C0AD-ACBD4FEC3C72}"/>
              </a:ext>
            </a:extLst>
          </p:cNvPr>
          <p:cNvPicPr>
            <a:picLocks noChangeAspect="1" noChangeArrowheads="1"/>
          </p:cNvPicPr>
          <p:nvPr userDrawn="1"/>
        </p:nvPicPr>
        <p:blipFill>
          <a:blip r:embed="rId2" cstate="print"/>
          <a:srcRect/>
          <a:stretch>
            <a:fillRect/>
          </a:stretch>
        </p:blipFill>
        <p:spPr bwMode="auto">
          <a:xfrm flipH="1">
            <a:off x="838869" y="5869426"/>
            <a:ext cx="533400" cy="533400"/>
          </a:xfrm>
          <a:prstGeom prst="rect">
            <a:avLst/>
          </a:prstGeom>
          <a:noFill/>
        </p:spPr>
      </p:pic>
    </p:spTree>
    <p:extLst>
      <p:ext uri="{BB962C8B-B14F-4D97-AF65-F5344CB8AC3E}">
        <p14:creationId xmlns:p14="http://schemas.microsoft.com/office/powerpoint/2010/main" val="1232143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2"/>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677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ubtitle and content 2">
    <p:spTree>
      <p:nvGrpSpPr>
        <p:cNvPr id="1" name=""/>
        <p:cNvGrpSpPr/>
        <p:nvPr/>
      </p:nvGrpSpPr>
      <p:grpSpPr>
        <a:xfrm>
          <a:off x="0" y="0"/>
          <a:ext cx="0" cy="0"/>
          <a:chOff x="0" y="0"/>
          <a:chExt cx="0" cy="0"/>
        </a:xfrm>
      </p:grpSpPr>
      <p:sp>
        <p:nvSpPr>
          <p:cNvPr id="3" name="Content Placeholder 2"/>
          <p:cNvSpPr>
            <a:spLocks noGrp="1"/>
          </p:cNvSpPr>
          <p:nvPr>
            <p:ph idx="1"/>
          </p:nvPr>
        </p:nvSpPr>
        <p:spPr>
          <a:xfrm>
            <a:off x="461387" y="1781175"/>
            <a:ext cx="8396863"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cxnSp>
        <p:nvCxnSpPr>
          <p:cNvPr id="8" name="Straight Connector 7"/>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545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283AF0D-3EEA-CD48-E023-EC70372DF936}"/>
              </a:ext>
            </a:extLst>
          </p:cNvPr>
          <p:cNvSpPr txBox="1">
            <a:spLocks/>
          </p:cNvSpPr>
          <p:nvPr userDrawn="1"/>
        </p:nvSpPr>
        <p:spPr>
          <a:xfrm>
            <a:off x="1677739" y="-10256"/>
            <a:ext cx="7466261" cy="68297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sz="2200" dirty="0"/>
          </a:p>
        </p:txBody>
      </p:sp>
      <p:pic>
        <p:nvPicPr>
          <p:cNvPr id="8" name="Picture 7" descr="A black and red logo&#10;&#10;Description automatically generated">
            <a:extLst>
              <a:ext uri="{FF2B5EF4-FFF2-40B4-BE49-F238E27FC236}">
                <a16:creationId xmlns:a16="http://schemas.microsoft.com/office/drawing/2014/main" id="{E191B938-0C2F-58A7-64CC-2BB921152EE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0"/>
            <a:ext cx="1677739" cy="719191"/>
          </a:xfrm>
          <a:prstGeom prst="rect">
            <a:avLst/>
          </a:prstGeom>
        </p:spPr>
      </p:pic>
    </p:spTree>
    <p:extLst>
      <p:ext uri="{BB962C8B-B14F-4D97-AF65-F5344CB8AC3E}">
        <p14:creationId xmlns:p14="http://schemas.microsoft.com/office/powerpoint/2010/main" val="11295711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1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11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3.xml"/><Relationship Id="rId4" Type="http://schemas.openxmlformats.org/officeDocument/2006/relationships/image" Target="../media/image113.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slideLayout" Target="../slideLayouts/slideLayout3.xml"/><Relationship Id="rId4" Type="http://schemas.openxmlformats.org/officeDocument/2006/relationships/image" Target="../media/image121.emf"/></Relationships>
</file>

<file path=ppt/slides/_rels/slide133.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24.emf"/><Relationship Id="rId1" Type="http://schemas.openxmlformats.org/officeDocument/2006/relationships/slideLayout" Target="../slideLayouts/slideLayout3.xml"/><Relationship Id="rId4" Type="http://schemas.openxmlformats.org/officeDocument/2006/relationships/image" Target="../media/image126.emf"/></Relationships>
</file>

<file path=ppt/slides/_rels/slide136.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slideLayout" Target="../slideLayouts/slideLayout3.xml"/><Relationship Id="rId4" Type="http://schemas.openxmlformats.org/officeDocument/2006/relationships/image" Target="../media/image129.emf"/></Relationships>
</file>

<file path=ppt/slides/_rels/slide137.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emf"/><Relationship Id="rId1" Type="http://schemas.openxmlformats.org/officeDocument/2006/relationships/slideLayout" Target="../slideLayouts/slideLayout3.xml"/><Relationship Id="rId4" Type="http://schemas.openxmlformats.org/officeDocument/2006/relationships/image" Target="../media/image132.emf"/></Relationships>
</file>

<file path=ppt/slides/_rels/slide138.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image" Target="../media/image136.emf"/><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emf"/><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43.emf"/><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hyperlink" Target="https://www.svm-tutorial.com/" TargetMode="Externa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hyperlink" Target="https://medium.com/@andrew.chamberlain/a-simple-explanation-of-why-lagrange-multipliers-works-253e2cdcbf74" TargetMode="External"/><Relationship Id="rId2" Type="http://schemas.openxmlformats.org/officeDocument/2006/relationships/hyperlink" Target="https://www.svm-tutorial.com/2016/09/duality-lagrange-multipliers/" TargetMode="Externa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3.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7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3.xml"/><Relationship Id="rId5" Type="http://schemas.openxmlformats.org/officeDocument/2006/relationships/image" Target="../media/image169.png"/><Relationship Id="rId4" Type="http://schemas.openxmlformats.org/officeDocument/2006/relationships/image" Target="../media/image168.png"/></Relationships>
</file>

<file path=ppt/slides/_rels/slide17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hyperlink" Target="https://www.microsoft.com/en-us/research/wp-content/uploads/2016/02/tr-98-14.pdf" TargetMode="External"/><Relationship Id="rId2" Type="http://schemas.openxmlformats.org/officeDocument/2006/relationships/hyperlink" Target="https://towardsdatascience.com/svm-and-kernel-svm-fed02bef1200#tuning" TargetMode="Externa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180.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hyperlink" Target="https://www.sas.com/en_in/insights/analytics/machine-learning.html#:~:text=Machine%20learning%20is%20a%20method,decisions%20with%20minimal%20human%20intervention." TargetMode="Externa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hyperlink" Target="https://www.youtube.com/watch?v=ncOirIPHTOw" TargetMode="External"/><Relationship Id="rId2" Type="http://schemas.openxmlformats.org/officeDocument/2006/relationships/hyperlink" Target="https://www.youtube.com/watch?v=PDYfCkLY_DE" TargetMode="External"/><Relationship Id="rId1" Type="http://schemas.openxmlformats.org/officeDocument/2006/relationships/slideLayout" Target="../slideLayouts/slideLayout3.xml"/><Relationship Id="rId4" Type="http://schemas.openxmlformats.org/officeDocument/2006/relationships/hyperlink" Target="https://www.youtube.com/watch?v=cW03t3aZkmE" TargetMode="Externa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gif"/><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0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1.gif"/><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1.gif"/><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1.gif"/><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gif"/><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v=LKlOH8OLLcw&amp;pp=ygUnc3VwZXJ2aXNlZCBsZWFybmluZyBpbiBtYWNoaW5lIGxlYXJuaW5n" TargetMode="Externa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red logo&#10;&#10;Description automatically generated">
            <a:extLst>
              <a:ext uri="{FF2B5EF4-FFF2-40B4-BE49-F238E27FC236}">
                <a16:creationId xmlns:a16="http://schemas.microsoft.com/office/drawing/2014/main" id="{8618E9BB-DE77-52CE-6021-E989F87BF4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677739" cy="719191"/>
          </a:xfrm>
          <a:prstGeom prst="rect">
            <a:avLst/>
          </a:prstGeom>
        </p:spPr>
      </p:pic>
      <p:sp>
        <p:nvSpPr>
          <p:cNvPr id="13" name="TextBox 12">
            <a:extLst>
              <a:ext uri="{FF2B5EF4-FFF2-40B4-BE49-F238E27FC236}">
                <a16:creationId xmlns:a16="http://schemas.microsoft.com/office/drawing/2014/main" id="{7DBA3F2D-63B5-8082-0780-F82034F4DD01}"/>
              </a:ext>
            </a:extLst>
          </p:cNvPr>
          <p:cNvSpPr txBox="1"/>
          <p:nvPr/>
        </p:nvSpPr>
        <p:spPr>
          <a:xfrm>
            <a:off x="1677739" y="143838"/>
            <a:ext cx="7353245" cy="400110"/>
          </a:xfrm>
          <a:prstGeom prst="rect">
            <a:avLst/>
          </a:prstGeom>
          <a:noFill/>
        </p:spPr>
        <p:txBody>
          <a:bodyPr wrap="square" rtlCol="0">
            <a:spAutoFit/>
          </a:bodyPr>
          <a:lstStyle/>
          <a:p>
            <a:pPr algn="ctr"/>
            <a:r>
              <a:rPr lang="en-US" sz="2000" dirty="0"/>
              <a:t>Noida Institute of Engineering and Technology, Greater Noida</a:t>
            </a:r>
            <a:endParaRPr lang="en-IN" sz="2000" dirty="0"/>
          </a:p>
        </p:txBody>
      </p:sp>
      <p:sp>
        <p:nvSpPr>
          <p:cNvPr id="14" name="Subtitle 2">
            <a:extLst>
              <a:ext uri="{FF2B5EF4-FFF2-40B4-BE49-F238E27FC236}">
                <a16:creationId xmlns:a16="http://schemas.microsoft.com/office/drawing/2014/main" id="{B4F4C572-E3AC-D4FA-D4C5-BF1F0F380F49}"/>
              </a:ext>
            </a:extLst>
          </p:cNvPr>
          <p:cNvSpPr txBox="1">
            <a:spLocks/>
          </p:cNvSpPr>
          <p:nvPr/>
        </p:nvSpPr>
        <p:spPr>
          <a:xfrm>
            <a:off x="560316" y="1428192"/>
            <a:ext cx="8126484" cy="769938"/>
          </a:xfrm>
          <a:prstGeom prst="rect">
            <a:avLst/>
          </a:prstGeom>
        </p:spPr>
        <p:style>
          <a:lnRef idx="2">
            <a:schemeClr val="accent5"/>
          </a:lnRef>
          <a:fillRef idx="1">
            <a:schemeClr val="lt1"/>
          </a:fillRef>
          <a:effectRef idx="0">
            <a:schemeClr val="accent5"/>
          </a:effectRef>
          <a:fontRef idx="minor">
            <a:schemeClr val="dk1"/>
          </a:fontRef>
        </p:style>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None/>
            </a:pPr>
            <a:r>
              <a:rPr lang="en-US" sz="3000" b="1" dirty="0">
                <a:solidFill>
                  <a:schemeClr val="tx1"/>
                </a:solidFill>
              </a:rPr>
              <a:t>MINING ASSOCIATION AND SUPERVISED LEARNING </a:t>
            </a:r>
          </a:p>
        </p:txBody>
      </p:sp>
      <p:sp>
        <p:nvSpPr>
          <p:cNvPr id="15" name="Subtitle 2">
            <a:extLst>
              <a:ext uri="{FF2B5EF4-FFF2-40B4-BE49-F238E27FC236}">
                <a16:creationId xmlns:a16="http://schemas.microsoft.com/office/drawing/2014/main" id="{9421DC03-C382-95B1-CE2D-987F19EEFA80}"/>
              </a:ext>
            </a:extLst>
          </p:cNvPr>
          <p:cNvSpPr txBox="1">
            <a:spLocks/>
          </p:cNvSpPr>
          <p:nvPr/>
        </p:nvSpPr>
        <p:spPr>
          <a:xfrm>
            <a:off x="5791200" y="3962400"/>
            <a:ext cx="3048000" cy="1981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dirty="0">
                <a:solidFill>
                  <a:schemeClr val="tx1"/>
                </a:solidFill>
              </a:rPr>
              <a:t>Ms. Sonia Arora</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Assistant Professor</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CSBS Department</a:t>
            </a:r>
          </a:p>
        </p:txBody>
      </p:sp>
      <p:sp>
        <p:nvSpPr>
          <p:cNvPr id="17" name="Subtitle 2">
            <a:extLst>
              <a:ext uri="{FF2B5EF4-FFF2-40B4-BE49-F238E27FC236}">
                <a16:creationId xmlns:a16="http://schemas.microsoft.com/office/drawing/2014/main" id="{53A3962D-AC60-1F62-C3E4-68769616E3A9}"/>
              </a:ext>
            </a:extLst>
          </p:cNvPr>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1" i="0" u="none" strike="noStrike" kern="1200" cap="none" spc="0" normalizeH="0" baseline="0" noProof="0" dirty="0">
                <a:ln>
                  <a:noFill/>
                </a:ln>
                <a:solidFill>
                  <a:schemeClr val="tx1"/>
                </a:solidFill>
                <a:effectLst/>
                <a:uLnTx/>
                <a:uFillTx/>
                <a:latin typeface="+mn-lt"/>
                <a:ea typeface="+mn-ea"/>
                <a:cs typeface="+mn-cs"/>
              </a:rPr>
              <a:t>Unit:</a:t>
            </a:r>
            <a:r>
              <a:rPr kumimoji="0" lang="en-US" sz="2500" b="1" i="0" u="none" strike="noStrike" kern="1200" cap="none" spc="0" normalizeH="0" noProof="0" dirty="0">
                <a:ln>
                  <a:noFill/>
                </a:ln>
                <a:solidFill>
                  <a:schemeClr val="tx1"/>
                </a:solidFill>
                <a:effectLst/>
                <a:uLnTx/>
                <a:uFillTx/>
                <a:latin typeface="+mn-lt"/>
                <a:ea typeface="+mn-ea"/>
                <a:cs typeface="+mn-cs"/>
              </a:rPr>
              <a:t> </a:t>
            </a:r>
            <a:r>
              <a:rPr lang="en-US" sz="2500" b="1" dirty="0">
                <a:solidFill>
                  <a:schemeClr val="tx1"/>
                </a:solidFill>
              </a:rPr>
              <a:t>2</a:t>
            </a:r>
            <a:endParaRPr kumimoji="0" lang="en-US" sz="2500" b="1" i="0" u="none" strike="noStrike" kern="1200" cap="none" spc="0" normalizeH="0" baseline="0" noProof="0" dirty="0">
              <a:ln>
                <a:noFill/>
              </a:ln>
              <a:solidFill>
                <a:schemeClr val="tx1"/>
              </a:solidFill>
              <a:effectLst/>
              <a:uLnTx/>
              <a:uFillTx/>
              <a:latin typeface="+mn-lt"/>
              <a:ea typeface="+mn-ea"/>
              <a:cs typeface="+mn-cs"/>
            </a:endParaRPr>
          </a:p>
        </p:txBody>
      </p:sp>
      <p:sp>
        <p:nvSpPr>
          <p:cNvPr id="18" name="Subtitle 2">
            <a:extLst>
              <a:ext uri="{FF2B5EF4-FFF2-40B4-BE49-F238E27FC236}">
                <a16:creationId xmlns:a16="http://schemas.microsoft.com/office/drawing/2014/main" id="{A054BCEA-A831-03B2-C847-FAC4C89CFC75}"/>
              </a:ext>
            </a:extLst>
          </p:cNvPr>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chemeClr val="tx1"/>
                </a:solidFill>
                <a:effectLst/>
                <a:uLnTx/>
                <a:uFillTx/>
                <a:latin typeface="+mn-lt"/>
                <a:ea typeface="+mn-ea"/>
                <a:cs typeface="+mn-cs"/>
              </a:rPr>
              <a:t>MACHINE</a:t>
            </a:r>
            <a:r>
              <a:rPr kumimoji="0" lang="en-US" sz="2000" b="1" i="0" u="none" strike="noStrike" kern="1200" cap="none" spc="0" normalizeH="0" noProof="0" dirty="0">
                <a:ln>
                  <a:noFill/>
                </a:ln>
                <a:solidFill>
                  <a:schemeClr val="tx1"/>
                </a:solidFill>
                <a:effectLst/>
                <a:uLnTx/>
                <a:uFillTx/>
                <a:latin typeface="+mn-lt"/>
                <a:ea typeface="+mn-ea"/>
                <a:cs typeface="+mn-cs"/>
              </a:rPr>
              <a:t> LEARNING</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a:solidFill>
                  <a:schemeClr val="tx1"/>
                </a:solidFill>
              </a:rPr>
              <a:t>ACSML0501</a:t>
            </a:r>
            <a:endParaRPr lang="en-US" sz="2000" b="1" dirty="0">
              <a:solidFill>
                <a:schemeClr val="tx1"/>
              </a:solidFill>
            </a:endParaRPr>
          </a:p>
        </p:txBody>
      </p:sp>
      <p:sp>
        <p:nvSpPr>
          <p:cNvPr id="19" name="Subtitle 2">
            <a:extLst>
              <a:ext uri="{FF2B5EF4-FFF2-40B4-BE49-F238E27FC236}">
                <a16:creationId xmlns:a16="http://schemas.microsoft.com/office/drawing/2014/main" id="{434B8399-C60C-68E7-BC6C-486760902FED}"/>
              </a:ext>
            </a:extLst>
          </p:cNvPr>
          <p:cNvSpPr txBox="1">
            <a:spLocks/>
          </p:cNvSpPr>
          <p:nvPr/>
        </p:nvSpPr>
        <p:spPr>
          <a:xfrm>
            <a:off x="190500" y="4860036"/>
            <a:ext cx="4191000" cy="975614"/>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85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dirty="0">
                <a:solidFill>
                  <a:schemeClr val="tx1"/>
                </a:solidFill>
              </a:rPr>
              <a:t>B Tech 5</a:t>
            </a:r>
            <a:r>
              <a:rPr lang="en-US" sz="2000" b="1" baseline="30000" dirty="0">
                <a:solidFill>
                  <a:schemeClr val="tx1"/>
                </a:solidFill>
              </a:rPr>
              <a:t>TH</a:t>
            </a:r>
            <a:r>
              <a:rPr lang="en-US" sz="2000" b="1" dirty="0">
                <a:solidFill>
                  <a:schemeClr val="tx1"/>
                </a:solidFill>
              </a:rPr>
              <a:t>  Sem </a:t>
            </a:r>
          </a:p>
          <a:p>
            <a:pPr algn="ctr">
              <a:lnSpc>
                <a:spcPct val="150000"/>
              </a:lnSpc>
              <a:spcAft>
                <a:spcPts val="1000"/>
              </a:spcAft>
            </a:pPr>
            <a:r>
              <a:rPr lang="en-US" sz="2000" b="1" dirty="0">
                <a:solidFill>
                  <a:schemeClr val="tx1"/>
                </a:solidFill>
              </a:rPr>
              <a:t>Computer Science and Engineering (DATA SCIENCE)</a:t>
            </a:r>
            <a:endParaRPr lang="en-IN" sz="2000" b="1" dirty="0">
              <a:solidFill>
                <a:schemeClr val="tx1"/>
              </a:solidFill>
            </a:endParaRPr>
          </a:p>
        </p:txBody>
      </p:sp>
      <p:pic>
        <p:nvPicPr>
          <p:cNvPr id="2" name="Picture 1">
            <a:extLst>
              <a:ext uri="{FF2B5EF4-FFF2-40B4-BE49-F238E27FC236}">
                <a16:creationId xmlns:a16="http://schemas.microsoft.com/office/drawing/2014/main" id="{1D3F6104-EE26-565D-BC51-E2FD98164B11}"/>
              </a:ext>
            </a:extLst>
          </p:cNvPr>
          <p:cNvPicPr>
            <a:picLocks noChangeAspect="1"/>
          </p:cNvPicPr>
          <p:nvPr/>
        </p:nvPicPr>
        <p:blipFill>
          <a:blip r:embed="rId3"/>
          <a:stretch>
            <a:fillRect/>
          </a:stretch>
        </p:blipFill>
        <p:spPr>
          <a:xfrm>
            <a:off x="6020051" y="2324701"/>
            <a:ext cx="1861752" cy="1538853"/>
          </a:xfrm>
          <a:prstGeom prst="rect">
            <a:avLst/>
          </a:prstGeom>
        </p:spPr>
      </p:pic>
    </p:spTree>
    <p:extLst>
      <p:ext uri="{BB962C8B-B14F-4D97-AF65-F5344CB8AC3E}">
        <p14:creationId xmlns:p14="http://schemas.microsoft.com/office/powerpoint/2010/main" val="4158335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Topic </a:t>
            </a:r>
            <a:r>
              <a:rPr kumimoji="0" lang="en-US" sz="2400" b="0" i="0" u="none" strike="noStrike" kern="1200" cap="none" spc="0" normalizeH="0" noProof="0" dirty="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457200" y="1524000"/>
            <a:ext cx="8229600" cy="4602163"/>
          </a:xfrm>
        </p:spPr>
        <p:txBody>
          <a:bodyPr>
            <a:normAutofit/>
          </a:bodyPr>
          <a:lstStyle/>
          <a:p>
            <a:pPr marL="12700" indent="0">
              <a:lnSpc>
                <a:spcPct val="100000"/>
              </a:lnSpc>
              <a:spcBef>
                <a:spcPts val="95"/>
              </a:spcBef>
              <a:buClr>
                <a:srgbClr val="0AD0D9"/>
              </a:buClr>
              <a:buSzPct val="93181"/>
              <a:buNone/>
              <a:tabLst>
                <a:tab pos="286385" algn="l"/>
                <a:tab pos="287020" algn="l"/>
              </a:tabLst>
            </a:pPr>
            <a:r>
              <a:rPr lang="en-US" sz="2200" dirty="0"/>
              <a:t>Student will be able to understand</a:t>
            </a:r>
          </a:p>
          <a:p>
            <a:pPr marL="287020" indent="-274320">
              <a:lnSpc>
                <a:spcPct val="150000"/>
              </a:lnSpc>
              <a:buClr>
                <a:srgbClr val="0AD0D9"/>
              </a:buClr>
              <a:buSzPct val="95454"/>
              <a:buFont typeface="Wingdings 2"/>
              <a:buChar char=""/>
              <a:tabLst>
                <a:tab pos="286385" algn="l"/>
                <a:tab pos="287020" algn="l"/>
              </a:tabLst>
            </a:pPr>
            <a:r>
              <a:rPr lang="en-US" sz="2200" dirty="0"/>
              <a:t>Regression</a:t>
            </a:r>
          </a:p>
          <a:p>
            <a:pPr marL="287020" indent="-274320">
              <a:lnSpc>
                <a:spcPct val="150000"/>
              </a:lnSpc>
              <a:buClr>
                <a:srgbClr val="0AD0D9"/>
              </a:buClr>
              <a:buSzPct val="95454"/>
              <a:buFont typeface="Wingdings 2"/>
              <a:buChar char=""/>
              <a:tabLst>
                <a:tab pos="286385" algn="l"/>
                <a:tab pos="287020" algn="l"/>
              </a:tabLst>
            </a:pPr>
            <a:r>
              <a:rPr lang="en-US" sz="2200" dirty="0"/>
              <a:t>Linear Regression</a:t>
            </a:r>
          </a:p>
          <a:p>
            <a:pPr marL="287020" indent="-274320">
              <a:lnSpc>
                <a:spcPct val="150000"/>
              </a:lnSpc>
              <a:buClr>
                <a:srgbClr val="0AD0D9"/>
              </a:buClr>
              <a:buSzPct val="95454"/>
              <a:buFont typeface="Wingdings 2"/>
              <a:buChar char=""/>
              <a:tabLst>
                <a:tab pos="286385" algn="l"/>
                <a:tab pos="287020" algn="l"/>
              </a:tabLst>
            </a:pPr>
            <a:r>
              <a:rPr lang="en-US" sz="2200" dirty="0"/>
              <a:t>Logistic Regression</a:t>
            </a:r>
          </a:p>
          <a:p>
            <a:pPr marL="287020" indent="-274320">
              <a:lnSpc>
                <a:spcPct val="150000"/>
              </a:lnSpc>
              <a:buClr>
                <a:srgbClr val="0AD0D9"/>
              </a:buClr>
              <a:buSzPct val="95454"/>
              <a:buFont typeface="Wingdings 2"/>
              <a:buChar char=""/>
              <a:tabLst>
                <a:tab pos="286385" algn="l"/>
                <a:tab pos="287020" algn="l"/>
              </a:tabLst>
            </a:pPr>
            <a:r>
              <a:rPr lang="en-US" sz="2200" dirty="0"/>
              <a:t>Polynomial Regression</a:t>
            </a:r>
          </a:p>
          <a:p>
            <a:endParaRPr lang="en-US" sz="2200" dirty="0"/>
          </a:p>
          <a:p>
            <a:pPr marL="287020" indent="-274320">
              <a:lnSpc>
                <a:spcPct val="100000"/>
              </a:lnSpc>
              <a:spcBef>
                <a:spcPts val="95"/>
              </a:spcBef>
              <a:buClr>
                <a:srgbClr val="0AD0D9"/>
              </a:buClr>
              <a:buSzPct val="93181"/>
              <a:buNone/>
              <a:tabLst>
                <a:tab pos="286385" algn="l"/>
                <a:tab pos="287020" algn="l"/>
              </a:tabLst>
            </a:pPr>
            <a:endParaRPr lang="en-US" sz="22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90600"/>
            <a:ext cx="7300913" cy="5286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C4DBBA41-F98E-1D1D-4AEB-F9A6A15D437E}"/>
              </a:ext>
            </a:extLst>
          </p:cNvPr>
          <p:cNvSpPr txBox="1">
            <a:spLocks/>
          </p:cNvSpPr>
          <p:nvPr/>
        </p:nvSpPr>
        <p:spPr>
          <a:xfrm>
            <a:off x="2085739" y="41682"/>
            <a:ext cx="6801323"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Models of Neural Networks</a:t>
            </a:r>
            <a:endParaRPr lang="en-US" sz="2400" dirty="0"/>
          </a:p>
        </p:txBody>
      </p:sp>
    </p:spTree>
    <p:extLst>
      <p:ext uri="{BB962C8B-B14F-4D97-AF65-F5344CB8AC3E}">
        <p14:creationId xmlns:p14="http://schemas.microsoft.com/office/powerpoint/2010/main" val="37869058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r>
              <a:rPr lang="en-US" sz="2800" b="1" dirty="0"/>
              <a:t>Lateral Inhibition Structure</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627868"/>
            <a:ext cx="6985000" cy="211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C64DD0AE-DA09-0E02-0234-4434198F6068}"/>
              </a:ext>
            </a:extLst>
          </p:cNvPr>
          <p:cNvSpPr txBox="1">
            <a:spLocks/>
          </p:cNvSpPr>
          <p:nvPr/>
        </p:nvSpPr>
        <p:spPr>
          <a:xfrm>
            <a:off x="2085739" y="41682"/>
            <a:ext cx="6801323"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Models of Neural Networks</a:t>
            </a:r>
            <a:endParaRPr lang="en-US" sz="2400" dirty="0"/>
          </a:p>
        </p:txBody>
      </p:sp>
    </p:spTree>
    <p:extLst>
      <p:ext uri="{BB962C8B-B14F-4D97-AF65-F5344CB8AC3E}">
        <p14:creationId xmlns:p14="http://schemas.microsoft.com/office/powerpoint/2010/main" val="28849802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2046065" y="59511"/>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100" b="1" dirty="0"/>
              <a:t>    </a:t>
            </a:r>
            <a:r>
              <a:rPr lang="en-US" sz="2400" b="1" dirty="0"/>
              <a:t>Activation Function of </a:t>
            </a:r>
            <a:r>
              <a:rPr lang="en-US" sz="2400" b="1" dirty="0" err="1"/>
              <a:t>ANNc</a:t>
            </a:r>
            <a:endParaRPr lang="en-US" sz="24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pPr marL="0" indent="0" algn="just">
              <a:buNone/>
            </a:pPr>
            <a:r>
              <a:rPr lang="en-US" sz="2200" b="1" dirty="0">
                <a:latin typeface="Times New Roman" panose="02020603050405020304" pitchFamily="18" charset="0"/>
                <a:cs typeface="Times New Roman" panose="02020603050405020304" pitchFamily="18" charset="0"/>
              </a:rPr>
              <a:t>Types of Activation Function of ANN :</a:t>
            </a:r>
          </a:p>
          <a:p>
            <a:pPr marL="457200" indent="-457200" algn="just">
              <a:buAutoNum type="arabicPeriod"/>
            </a:pPr>
            <a:r>
              <a:rPr lang="en-US" sz="2000" dirty="0">
                <a:latin typeface="Times New Roman" panose="02020603050405020304" pitchFamily="18" charset="0"/>
                <a:cs typeface="Times New Roman" panose="02020603050405020304" pitchFamily="18" charset="0"/>
              </a:rPr>
              <a:t>Identity Function</a:t>
            </a:r>
          </a:p>
          <a:p>
            <a:pPr marL="457200" indent="-457200" algn="just">
              <a:buAutoNum type="arabicPeriod"/>
            </a:pPr>
            <a:r>
              <a:rPr lang="en-US" sz="2000" dirty="0">
                <a:latin typeface="Times New Roman" panose="02020603050405020304" pitchFamily="18" charset="0"/>
                <a:cs typeface="Times New Roman" panose="02020603050405020304" pitchFamily="18" charset="0"/>
              </a:rPr>
              <a:t>Binary Step Function</a:t>
            </a:r>
          </a:p>
          <a:p>
            <a:pPr marL="457200" indent="-457200" algn="just">
              <a:buAutoNum type="arabicPeriod"/>
            </a:pPr>
            <a:r>
              <a:rPr lang="en-US" sz="2000" dirty="0">
                <a:latin typeface="Times New Roman" panose="02020603050405020304" pitchFamily="18" charset="0"/>
                <a:cs typeface="Times New Roman" panose="02020603050405020304" pitchFamily="18" charset="0"/>
              </a:rPr>
              <a:t>Bipolar Step Function</a:t>
            </a:r>
          </a:p>
          <a:p>
            <a:pPr marL="457200" indent="-457200" algn="just">
              <a:buAutoNum type="arabicPeriod"/>
            </a:pPr>
            <a:r>
              <a:rPr lang="en-US" sz="2000" dirty="0">
                <a:latin typeface="Times New Roman" panose="02020603050405020304" pitchFamily="18" charset="0"/>
                <a:cs typeface="Times New Roman" panose="02020603050405020304" pitchFamily="18" charset="0"/>
              </a:rPr>
              <a:t>Sigmoidal Functions</a:t>
            </a:r>
          </a:p>
          <a:p>
            <a:pPr marL="457200" indent="-457200" algn="just">
              <a:buAutoNum type="arabicPeriod"/>
            </a:pPr>
            <a:r>
              <a:rPr lang="en-US" sz="2000" dirty="0">
                <a:latin typeface="Times New Roman" panose="02020603050405020304" pitchFamily="18" charset="0"/>
                <a:cs typeface="Times New Roman" panose="02020603050405020304" pitchFamily="18" charset="0"/>
              </a:rPr>
              <a:t>Ramp Function</a:t>
            </a:r>
          </a:p>
          <a:p>
            <a:pPr marL="0" indent="0">
              <a:buNone/>
            </a:pPr>
            <a:endParaRPr lang="en-US" sz="2000" dirty="0"/>
          </a:p>
        </p:txBody>
      </p:sp>
    </p:spTree>
    <p:extLst>
      <p:ext uri="{BB962C8B-B14F-4D97-AF65-F5344CB8AC3E}">
        <p14:creationId xmlns:p14="http://schemas.microsoft.com/office/powerpoint/2010/main" val="23187332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r>
              <a:rPr lang="en-US" sz="2000" b="1" i="1" dirty="0">
                <a:latin typeface="Times New Roman" panose="02020603050405020304" pitchFamily="18" charset="0"/>
                <a:cs typeface="Times New Roman" panose="02020603050405020304" pitchFamily="18" charset="0"/>
              </a:rPr>
              <a:t>Identity function</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It is a linear function and can be defined as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output here remains the same as input. The input layer uses the identity activation function.</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057400"/>
            <a:ext cx="2305050"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7377" y="3505200"/>
            <a:ext cx="2596364"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E252EA7-4619-2F64-6106-A89859E99B99}"/>
              </a:ext>
            </a:extLst>
          </p:cNvPr>
          <p:cNvSpPr txBox="1">
            <a:spLocks/>
          </p:cNvSpPr>
          <p:nvPr/>
        </p:nvSpPr>
        <p:spPr>
          <a:xfrm>
            <a:off x="2046065" y="59511"/>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100" b="1" dirty="0"/>
              <a:t>    </a:t>
            </a:r>
            <a:r>
              <a:rPr lang="en-US" sz="2400" b="1" dirty="0"/>
              <a:t>Activation Function of ANN</a:t>
            </a:r>
            <a:endParaRPr lang="en-US" sz="2400" dirty="0"/>
          </a:p>
        </p:txBody>
      </p:sp>
    </p:spTree>
    <p:extLst>
      <p:ext uri="{BB962C8B-B14F-4D97-AF65-F5344CB8AC3E}">
        <p14:creationId xmlns:p14="http://schemas.microsoft.com/office/powerpoint/2010/main" val="35193126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r>
              <a:rPr lang="en-US" sz="2000" b="1" i="1" dirty="0">
                <a:latin typeface="Times New Roman" panose="02020603050405020304" pitchFamily="18" charset="0"/>
                <a:cs typeface="Times New Roman" panose="02020603050405020304" pitchFamily="18" charset="0"/>
              </a:rPr>
              <a:t>Binary step function: </a:t>
            </a:r>
            <a:r>
              <a:rPr lang="en-US" sz="2000" dirty="0">
                <a:latin typeface="Times New Roman" panose="02020603050405020304" pitchFamily="18" charset="0"/>
                <a:cs typeface="Times New Roman" panose="02020603050405020304" pitchFamily="18" charset="0"/>
              </a:rPr>
              <a:t>This function can be defined as: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where </a:t>
            </a:r>
            <a:r>
              <a:rPr lang="en-US" sz="2000" i="1" dirty="0">
                <a:latin typeface="Times New Roman" panose="02020603050405020304" pitchFamily="18" charset="0"/>
                <a:cs typeface="Times New Roman" panose="02020603050405020304" pitchFamily="18" charset="0"/>
              </a:rPr>
              <a:t>Ɵ </a:t>
            </a:r>
            <a:r>
              <a:rPr lang="en-US" sz="2000" dirty="0">
                <a:latin typeface="Times New Roman" panose="02020603050405020304" pitchFamily="18" charset="0"/>
                <a:cs typeface="Times New Roman" panose="02020603050405020304" pitchFamily="18" charset="0"/>
              </a:rPr>
              <a:t>represents the threshold value. This function is most widely used in single-layer nets to convert the net input to an output that is a binary (1 or 0).</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057400"/>
            <a:ext cx="2371725"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328" y="3810000"/>
            <a:ext cx="2101997"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31D17BB-AA13-4F6E-BA49-6BC052DBF7A2}"/>
              </a:ext>
            </a:extLst>
          </p:cNvPr>
          <p:cNvSpPr txBox="1">
            <a:spLocks/>
          </p:cNvSpPr>
          <p:nvPr/>
        </p:nvSpPr>
        <p:spPr>
          <a:xfrm>
            <a:off x="2046065" y="59511"/>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100" b="1" dirty="0"/>
              <a:t>    </a:t>
            </a:r>
            <a:r>
              <a:rPr lang="en-US" sz="2400" b="1" dirty="0"/>
              <a:t>Activation Function of ANN</a:t>
            </a:r>
            <a:endParaRPr lang="en-US" sz="2400" dirty="0"/>
          </a:p>
        </p:txBody>
      </p:sp>
    </p:spTree>
    <p:extLst>
      <p:ext uri="{BB962C8B-B14F-4D97-AF65-F5344CB8AC3E}">
        <p14:creationId xmlns:p14="http://schemas.microsoft.com/office/powerpoint/2010/main" val="15770876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lgn="just">
              <a:buNone/>
            </a:pPr>
            <a:endParaRPr lang="en-US" sz="2000" b="1" dirty="0"/>
          </a:p>
          <a:p>
            <a:pPr algn="just"/>
            <a:r>
              <a:rPr lang="en-US" sz="2000" b="1" i="1" dirty="0">
                <a:latin typeface="Times New Roman" panose="02020603050405020304" pitchFamily="18" charset="0"/>
                <a:cs typeface="Times New Roman" panose="02020603050405020304" pitchFamily="18" charset="0"/>
              </a:rPr>
              <a:t>Bipolar step function: </a:t>
            </a:r>
            <a:r>
              <a:rPr lang="en-US" sz="2000" dirty="0">
                <a:latin typeface="Times New Roman" panose="02020603050405020304" pitchFamily="18" charset="0"/>
                <a:cs typeface="Times New Roman" panose="02020603050405020304" pitchFamily="18" charset="0"/>
              </a:rPr>
              <a:t>This function can be defined as</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where </a:t>
            </a:r>
            <a:r>
              <a:rPr lang="en-US" sz="2000" i="1" dirty="0">
                <a:latin typeface="Times New Roman" panose="02020603050405020304" pitchFamily="18" charset="0"/>
                <a:cs typeface="Times New Roman" panose="02020603050405020304" pitchFamily="18" charset="0"/>
              </a:rPr>
              <a:t>Ɵ </a:t>
            </a:r>
            <a:r>
              <a:rPr lang="en-US" sz="2000" dirty="0">
                <a:latin typeface="Times New Roman" panose="02020603050405020304" pitchFamily="18" charset="0"/>
                <a:cs typeface="Times New Roman" panose="02020603050405020304" pitchFamily="18" charset="0"/>
              </a:rPr>
              <a:t>represents the threshold value. This function is also used in single-layer nets to convert the input to an output that is bipolar(+ 1 or -1).</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009394"/>
            <a:ext cx="2352675" cy="606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99" y="3657600"/>
            <a:ext cx="2414501" cy="2033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C95AB8A-1D0E-4E94-F411-A4D95835AE10}"/>
              </a:ext>
            </a:extLst>
          </p:cNvPr>
          <p:cNvSpPr txBox="1">
            <a:spLocks/>
          </p:cNvSpPr>
          <p:nvPr/>
        </p:nvSpPr>
        <p:spPr>
          <a:xfrm>
            <a:off x="2046065" y="59511"/>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100" b="1" dirty="0"/>
              <a:t>    </a:t>
            </a:r>
            <a:r>
              <a:rPr lang="en-US" sz="2400" b="1" dirty="0"/>
              <a:t>Activation Function of ANN</a:t>
            </a:r>
            <a:endParaRPr lang="en-US" sz="2400" dirty="0"/>
          </a:p>
        </p:txBody>
      </p:sp>
    </p:spTree>
    <p:extLst>
      <p:ext uri="{BB962C8B-B14F-4D97-AF65-F5344CB8AC3E}">
        <p14:creationId xmlns:p14="http://schemas.microsoft.com/office/powerpoint/2010/main" val="28838439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724400"/>
          </a:xfrm>
        </p:spPr>
        <p:txBody>
          <a:bodyPr>
            <a:normAutofit/>
          </a:bodyPr>
          <a:lstStyle/>
          <a:p>
            <a:pPr marL="0" indent="0">
              <a:buNone/>
            </a:pPr>
            <a:endParaRPr lang="en-US" sz="2000" b="1" dirty="0">
              <a:latin typeface="Times New Roman" panose="02020603050405020304" pitchFamily="18" charset="0"/>
              <a:cs typeface="Times New Roman" panose="02020603050405020304" pitchFamily="18" charset="0"/>
            </a:endParaRPr>
          </a:p>
          <a:p>
            <a:r>
              <a:rPr lang="en-US" sz="2000" b="1" i="1" dirty="0">
                <a:latin typeface="Times New Roman" panose="02020603050405020304" pitchFamily="18" charset="0"/>
                <a:cs typeface="Times New Roman" panose="02020603050405020304" pitchFamily="18" charset="0"/>
              </a:rPr>
              <a:t>Sigmoidal functions-. </a:t>
            </a:r>
            <a:r>
              <a:rPr lang="en-US" sz="2000" dirty="0">
                <a:latin typeface="Times New Roman" panose="02020603050405020304" pitchFamily="18" charset="0"/>
                <a:cs typeface="Times New Roman" panose="02020603050405020304" pitchFamily="18" charset="0"/>
              </a:rPr>
              <a:t>The sigmoidal functions are widely used in back-propagation nets because of the relationship between the value of the functions at a point and the values of the derivative at that point which reduce the computational burden during training. </a:t>
            </a:r>
          </a:p>
          <a:p>
            <a:r>
              <a:rPr lang="en-US" sz="2000" i="1" dirty="0">
                <a:latin typeface="Times New Roman" panose="02020603050405020304" pitchFamily="18" charset="0"/>
                <a:cs typeface="Times New Roman" panose="02020603050405020304" pitchFamily="18" charset="0"/>
              </a:rPr>
              <a:t>Binary sigmoid function: </a:t>
            </a:r>
            <a:r>
              <a:rPr lang="en-US" sz="2000" dirty="0">
                <a:latin typeface="Times New Roman" panose="02020603050405020304" pitchFamily="18" charset="0"/>
                <a:cs typeface="Times New Roman" panose="02020603050405020304" pitchFamily="18" charset="0"/>
              </a:rPr>
              <a:t>It is also referred as logistic sigmoid function or unipolar sigmoid function. It can be defined as: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where A is the steepness parameter. The derivative of this function is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Here the range of the sigmoid function is from 0 to 1.</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7217" y="3505200"/>
            <a:ext cx="2196193" cy="646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797693"/>
            <a:ext cx="23431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8B23C397-F953-1C57-4A71-820DE6E1114F}"/>
              </a:ext>
            </a:extLst>
          </p:cNvPr>
          <p:cNvSpPr txBox="1">
            <a:spLocks/>
          </p:cNvSpPr>
          <p:nvPr/>
        </p:nvSpPr>
        <p:spPr>
          <a:xfrm>
            <a:off x="2046065" y="59511"/>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100" b="1" dirty="0"/>
              <a:t>    </a:t>
            </a:r>
            <a:r>
              <a:rPr lang="en-US" sz="2400" b="1" dirty="0"/>
              <a:t>Activation Function of ANN</a:t>
            </a:r>
            <a:endParaRPr lang="en-US" sz="2400" dirty="0"/>
          </a:p>
        </p:txBody>
      </p:sp>
    </p:spTree>
    <p:extLst>
      <p:ext uri="{BB962C8B-B14F-4D97-AF65-F5344CB8AC3E}">
        <p14:creationId xmlns:p14="http://schemas.microsoft.com/office/powerpoint/2010/main" val="12778757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r>
              <a:rPr lang="en-US" sz="2000" dirty="0"/>
              <a:t>a</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8596312"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645D1D0F-806A-52FB-5370-0F0B717C382A}"/>
              </a:ext>
            </a:extLst>
          </p:cNvPr>
          <p:cNvSpPr txBox="1">
            <a:spLocks/>
          </p:cNvSpPr>
          <p:nvPr/>
        </p:nvSpPr>
        <p:spPr>
          <a:xfrm>
            <a:off x="2046065" y="59511"/>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100" b="1" dirty="0"/>
              <a:t>    </a:t>
            </a:r>
            <a:r>
              <a:rPr lang="en-US" sz="2400" b="1" dirty="0"/>
              <a:t>Activation Function of ANN</a:t>
            </a:r>
            <a:endParaRPr lang="en-US" sz="2400" dirty="0"/>
          </a:p>
        </p:txBody>
      </p:sp>
    </p:spTree>
    <p:extLst>
      <p:ext uri="{BB962C8B-B14F-4D97-AF65-F5344CB8AC3E}">
        <p14:creationId xmlns:p14="http://schemas.microsoft.com/office/powerpoint/2010/main" val="6751717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r>
              <a:rPr lang="en-US" sz="2000" dirty="0"/>
              <a:t>a</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8484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561AA9EE-BB12-C1C8-D3B8-884A2566CCDD}"/>
              </a:ext>
            </a:extLst>
          </p:cNvPr>
          <p:cNvSpPr txBox="1">
            <a:spLocks/>
          </p:cNvSpPr>
          <p:nvPr/>
        </p:nvSpPr>
        <p:spPr>
          <a:xfrm>
            <a:off x="2046065" y="59511"/>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100" b="1" dirty="0"/>
              <a:t>    </a:t>
            </a:r>
            <a:r>
              <a:rPr lang="en-US" sz="2400" b="1" dirty="0"/>
              <a:t>Activation Function of ANN</a:t>
            </a:r>
            <a:endParaRPr lang="en-US" sz="2400" dirty="0"/>
          </a:p>
        </p:txBody>
      </p:sp>
    </p:spTree>
    <p:extLst>
      <p:ext uri="{BB962C8B-B14F-4D97-AF65-F5344CB8AC3E}">
        <p14:creationId xmlns:p14="http://schemas.microsoft.com/office/powerpoint/2010/main" val="27991730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5181600"/>
          </a:xfrm>
        </p:spPr>
        <p:txBody>
          <a:bodyPr>
            <a:normAutofit fontScale="55000" lnSpcReduction="20000"/>
          </a:bodyPr>
          <a:lstStyle/>
          <a:p>
            <a:pPr marL="0" indent="0">
              <a:buNone/>
            </a:pPr>
            <a:endParaRPr lang="en-US" sz="2000" b="1" dirty="0"/>
          </a:p>
          <a:p>
            <a:pPr marL="0" indent="0">
              <a:buNone/>
            </a:pPr>
            <a:r>
              <a:rPr lang="en-US" sz="2000" dirty="0"/>
              <a:t>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a:t>
            </a:r>
          </a:p>
          <a:p>
            <a:pPr marL="0" indent="0">
              <a:buNone/>
            </a:pPr>
            <a:r>
              <a:rPr lang="en-US" sz="2000" dirty="0"/>
              <a:t>                                                   Binary sigmoidal function:</a:t>
            </a:r>
          </a:p>
          <a:p>
            <a:endParaRPr lang="en-US" sz="2000" dirty="0"/>
          </a:p>
          <a:p>
            <a:endParaRPr lang="en-US" sz="2000" dirty="0"/>
          </a:p>
          <a:p>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Bipolar sigmoidal function:</a:t>
            </a:r>
          </a:p>
          <a:p>
            <a:r>
              <a:rPr lang="en-US" sz="2000" dirty="0"/>
              <a:t>                                                                                Ramp Function </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0541" y="823101"/>
            <a:ext cx="2822207" cy="2008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3497826"/>
            <a:ext cx="2743200" cy="2065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3733800"/>
            <a:ext cx="3081855" cy="1885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AD4932D-435E-E736-4A3F-A977C4611590}"/>
              </a:ext>
            </a:extLst>
          </p:cNvPr>
          <p:cNvSpPr txBox="1">
            <a:spLocks/>
          </p:cNvSpPr>
          <p:nvPr/>
        </p:nvSpPr>
        <p:spPr>
          <a:xfrm>
            <a:off x="2046065" y="59511"/>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100" b="1" dirty="0"/>
              <a:t>    </a:t>
            </a:r>
            <a:r>
              <a:rPr lang="en-US" sz="2400" b="1" dirty="0"/>
              <a:t>Activation Function of ANN</a:t>
            </a:r>
            <a:endParaRPr lang="en-US" sz="2400" dirty="0"/>
          </a:p>
        </p:txBody>
      </p:sp>
    </p:spTree>
    <p:extLst>
      <p:ext uri="{BB962C8B-B14F-4D97-AF65-F5344CB8AC3E}">
        <p14:creationId xmlns:p14="http://schemas.microsoft.com/office/powerpoint/2010/main" val="20267200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Regression </a:t>
            </a:r>
          </a:p>
        </p:txBody>
      </p:sp>
      <p:sp>
        <p:nvSpPr>
          <p:cNvPr id="9" name="Content Placeholder 8"/>
          <p:cNvSpPr>
            <a:spLocks noGrp="1"/>
          </p:cNvSpPr>
          <p:nvPr>
            <p:ph idx="1"/>
          </p:nvPr>
        </p:nvSpPr>
        <p:spPr>
          <a:xfrm>
            <a:off x="685800" y="1185357"/>
            <a:ext cx="8229600" cy="4602163"/>
          </a:xfrm>
        </p:spPr>
        <p:txBody>
          <a:bodyPr>
            <a:normAutofit fontScale="92500" lnSpcReduction="20000"/>
          </a:bodyPr>
          <a:lstStyle/>
          <a:p>
            <a:pPr marL="287020" indent="-274320" algn="just">
              <a:lnSpc>
                <a:spcPct val="150000"/>
              </a:lnSpc>
              <a:spcBef>
                <a:spcPts val="95"/>
              </a:spcBef>
              <a:buClr>
                <a:schemeClr val="tx1"/>
              </a:buClr>
              <a:buSzPct val="93181"/>
              <a:tabLst>
                <a:tab pos="286385" algn="l"/>
                <a:tab pos="287020" algn="l"/>
              </a:tabLst>
            </a:pPr>
            <a:r>
              <a:rPr lang="en-IN" sz="2400" b="1" dirty="0"/>
              <a:t>Linear Regression vs Logistic Regression</a:t>
            </a:r>
          </a:p>
          <a:p>
            <a:pPr marL="287020" indent="-274320" algn="just">
              <a:lnSpc>
                <a:spcPct val="150000"/>
              </a:lnSpc>
              <a:spcBef>
                <a:spcPts val="95"/>
              </a:spcBef>
              <a:buClr>
                <a:schemeClr val="tx1"/>
              </a:buClr>
              <a:buSzPct val="93181"/>
              <a:tabLst>
                <a:tab pos="286385" algn="l"/>
                <a:tab pos="287020" algn="l"/>
              </a:tabLst>
            </a:pPr>
            <a:r>
              <a:rPr lang="en-US" sz="2400" dirty="0"/>
              <a:t>Linear Regression and Logistic Regression are the two famous Machine Learning Algorithms which come under supervised learning technique. </a:t>
            </a:r>
          </a:p>
          <a:p>
            <a:pPr marL="287020" indent="-274320" algn="just">
              <a:lnSpc>
                <a:spcPct val="150000"/>
              </a:lnSpc>
              <a:spcBef>
                <a:spcPts val="95"/>
              </a:spcBef>
              <a:buClr>
                <a:schemeClr val="tx1"/>
              </a:buClr>
              <a:buSzPct val="93181"/>
              <a:tabLst>
                <a:tab pos="286385" algn="l"/>
                <a:tab pos="287020" algn="l"/>
              </a:tabLst>
            </a:pPr>
            <a:r>
              <a:rPr lang="en-US" sz="2400" dirty="0"/>
              <a:t>Since both the algorithms are of supervised in nature hence these algorithms use labeled dataset to make the predictions. </a:t>
            </a:r>
          </a:p>
          <a:p>
            <a:pPr marL="287020" indent="-274320" algn="just">
              <a:lnSpc>
                <a:spcPct val="150000"/>
              </a:lnSpc>
              <a:spcBef>
                <a:spcPts val="95"/>
              </a:spcBef>
              <a:buClr>
                <a:schemeClr val="tx1"/>
              </a:buClr>
              <a:buSzPct val="93181"/>
              <a:tabLst>
                <a:tab pos="286385" algn="l"/>
                <a:tab pos="287020" algn="l"/>
              </a:tabLst>
            </a:pPr>
            <a:r>
              <a:rPr lang="en-US" sz="2400" dirty="0"/>
              <a:t>But the main difference between them is how they are being used.</a:t>
            </a:r>
          </a:p>
          <a:p>
            <a:pPr marL="287020" indent="-274320" algn="just">
              <a:lnSpc>
                <a:spcPct val="150000"/>
              </a:lnSpc>
              <a:spcBef>
                <a:spcPts val="95"/>
              </a:spcBef>
              <a:buClr>
                <a:schemeClr val="tx1"/>
              </a:buClr>
              <a:buSzPct val="93181"/>
              <a:tabLst>
                <a:tab pos="286385" algn="l"/>
                <a:tab pos="287020" algn="l"/>
              </a:tabLst>
            </a:pPr>
            <a:r>
              <a:rPr lang="en-US" sz="2400" dirty="0"/>
              <a:t>The Linear Regression is used for solving Regression problems whereas Logistic Regression is used for solving the Classification problems. </a:t>
            </a: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Tree>
    <p:extLst>
      <p:ext uri="{BB962C8B-B14F-4D97-AF65-F5344CB8AC3E}">
        <p14:creationId xmlns:p14="http://schemas.microsoft.com/office/powerpoint/2010/main" val="26542555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1724891" y="0"/>
            <a:ext cx="7065818"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Terminologies of ANN</a:t>
            </a:r>
            <a:endParaRPr lang="en-US" sz="2400" dirty="0"/>
          </a:p>
        </p:txBody>
      </p:sp>
      <p:sp>
        <p:nvSpPr>
          <p:cNvPr id="8" name="Content Placeholder 2"/>
          <p:cNvSpPr>
            <a:spLocks noGrp="1"/>
          </p:cNvSpPr>
          <p:nvPr>
            <p:ph idx="1"/>
          </p:nvPr>
        </p:nvSpPr>
        <p:spPr>
          <a:xfrm>
            <a:off x="533400" y="1143001"/>
            <a:ext cx="8229600" cy="2971800"/>
          </a:xfrm>
        </p:spPr>
        <p:txBody>
          <a:bodyPr/>
          <a:lstStyle/>
          <a:p>
            <a:pPr marL="0" indent="0">
              <a:buNone/>
            </a:pPr>
            <a:r>
              <a:rPr lang="en-US" sz="2200" b="1" dirty="0">
                <a:latin typeface="Times New Roman" panose="02020603050405020304" pitchFamily="18" charset="0"/>
                <a:cs typeface="Times New Roman" panose="02020603050405020304" pitchFamily="18" charset="0"/>
              </a:rPr>
              <a:t>Weights: </a:t>
            </a:r>
            <a:endParaRPr lang="en-US" sz="2000" dirty="0"/>
          </a:p>
          <a:p>
            <a:r>
              <a:rPr lang="en-US" sz="2000" dirty="0">
                <a:latin typeface="Times New Roman" panose="02020603050405020304" pitchFamily="18" charset="0"/>
                <a:cs typeface="Times New Roman" panose="02020603050405020304" pitchFamily="18" charset="0"/>
              </a:rPr>
              <a:t>In the architecture of an ANN, each neuron is connected to other neurons by means of directed communication links, and each communication link is associated with weights. </a:t>
            </a:r>
          </a:p>
          <a:p>
            <a:r>
              <a:rPr lang="en-US" sz="2000" dirty="0">
                <a:latin typeface="Times New Roman" panose="02020603050405020304" pitchFamily="18" charset="0"/>
                <a:cs typeface="Times New Roman" panose="02020603050405020304" pitchFamily="18" charset="0"/>
              </a:rPr>
              <a:t>The weight contain information about the input signal.</a:t>
            </a:r>
          </a:p>
          <a:p>
            <a:r>
              <a:rPr lang="en-US" sz="2000" dirty="0">
                <a:latin typeface="Times New Roman" panose="02020603050405020304" pitchFamily="18" charset="0"/>
                <a:cs typeface="Times New Roman" panose="02020603050405020304" pitchFamily="18" charset="0"/>
              </a:rPr>
              <a:t>This information is used by the net to solve a problem. </a:t>
            </a:r>
          </a:p>
          <a:p>
            <a:r>
              <a:rPr lang="en-US" sz="2000" dirty="0">
                <a:latin typeface="Times New Roman" panose="02020603050405020304" pitchFamily="18" charset="0"/>
                <a:cs typeface="Times New Roman" panose="02020603050405020304" pitchFamily="18" charset="0"/>
              </a:rPr>
              <a:t>The weight can be represented by the form of Matrix</a:t>
            </a:r>
          </a:p>
          <a:p>
            <a:endParaRPr lang="en-US" sz="2000"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114800"/>
            <a:ext cx="4048125" cy="201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24992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2046065" y="0"/>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Neural Networks</a:t>
            </a:r>
            <a:endParaRPr lang="en-US" sz="2400" dirty="0"/>
          </a:p>
        </p:txBody>
      </p:sp>
      <p:sp>
        <p:nvSpPr>
          <p:cNvPr id="8" name="Content Placeholder 2"/>
          <p:cNvSpPr>
            <a:spLocks noGrp="1"/>
          </p:cNvSpPr>
          <p:nvPr>
            <p:ph idx="1"/>
          </p:nvPr>
        </p:nvSpPr>
        <p:spPr>
          <a:xfrm>
            <a:off x="561728" y="820132"/>
            <a:ext cx="8229600" cy="5407673"/>
          </a:xfrm>
        </p:spPr>
        <p:txBody>
          <a:bodyPr/>
          <a:lstStyle/>
          <a:p>
            <a:pPr marL="0" indent="0">
              <a:buNone/>
            </a:pPr>
            <a:r>
              <a:rPr lang="en-US" sz="2200" b="1" dirty="0">
                <a:latin typeface="Times New Roman" panose="02020603050405020304" pitchFamily="18" charset="0"/>
                <a:cs typeface="Times New Roman" panose="02020603050405020304" pitchFamily="18" charset="0"/>
              </a:rPr>
              <a:t>Bias:</a:t>
            </a:r>
            <a:r>
              <a:rPr lang="en-US" sz="22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The bias included in the network has impact in calculating the net input. </a:t>
            </a:r>
          </a:p>
          <a:p>
            <a:r>
              <a:rPr lang="en-US" sz="2000" dirty="0">
                <a:latin typeface="Times New Roman" panose="02020603050405020304" pitchFamily="18" charset="0"/>
                <a:cs typeface="Times New Roman" panose="02020603050405020304" pitchFamily="18" charset="0"/>
              </a:rPr>
              <a:t>The bias is included by adding a component x0 = 1 to the input vector X. </a:t>
            </a: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214562"/>
            <a:ext cx="276225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261756"/>
            <a:ext cx="3363272" cy="2743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505200"/>
            <a:ext cx="5224462" cy="2514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76404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pPr marL="0" indent="0">
              <a:buNone/>
            </a:pPr>
            <a:r>
              <a:rPr lang="en-US" sz="2200" b="1" dirty="0">
                <a:latin typeface="Times New Roman" panose="02020603050405020304" pitchFamily="18" charset="0"/>
                <a:cs typeface="Times New Roman" panose="02020603050405020304" pitchFamily="18" charset="0"/>
              </a:rPr>
              <a:t>Threshold</a:t>
            </a:r>
          </a:p>
          <a:p>
            <a:endParaRPr lang="en-US" sz="2000" dirty="0"/>
          </a:p>
          <a:p>
            <a:r>
              <a:rPr lang="en-US" sz="2000" dirty="0">
                <a:latin typeface="Times New Roman" panose="02020603050405020304" pitchFamily="18" charset="0"/>
                <a:cs typeface="Times New Roman" panose="02020603050405020304" pitchFamily="18" charset="0"/>
              </a:rPr>
              <a:t>Threshold is a set value based upon which the final output of the network may be calculated.</a:t>
            </a:r>
          </a:p>
          <a:p>
            <a:r>
              <a:rPr lang="en-US" sz="2000" dirty="0">
                <a:latin typeface="Times New Roman" panose="02020603050405020304" pitchFamily="18" charset="0"/>
                <a:cs typeface="Times New Roman" panose="02020603050405020304" pitchFamily="18" charset="0"/>
              </a:rPr>
              <a:t>The threshold value </a:t>
            </a:r>
            <a:r>
              <a:rPr lang="en-US" sz="2000" i="1" dirty="0">
                <a:latin typeface="Times New Roman" panose="02020603050405020304" pitchFamily="18" charset="0"/>
                <a:cs typeface="Times New Roman" panose="02020603050405020304" pitchFamily="18" charset="0"/>
              </a:rPr>
              <a:t>is </a:t>
            </a:r>
            <a:r>
              <a:rPr lang="en-US" sz="2000" dirty="0">
                <a:latin typeface="Times New Roman" panose="02020603050405020304" pitchFamily="18" charset="0"/>
                <a:cs typeface="Times New Roman" panose="02020603050405020304" pitchFamily="18" charset="0"/>
              </a:rPr>
              <a:t>used in the activation function.</a:t>
            </a:r>
          </a:p>
          <a:p>
            <a:r>
              <a:rPr lang="en-US" sz="2000" dirty="0">
                <a:latin typeface="Times New Roman" panose="02020603050405020304" pitchFamily="18" charset="0"/>
                <a:cs typeface="Times New Roman" panose="02020603050405020304" pitchFamily="18" charset="0"/>
              </a:rPr>
              <a:t>A comparison is made between the calculated net input and the threshold to obtain the network output. </a:t>
            </a:r>
          </a:p>
          <a:p>
            <a:r>
              <a:rPr lang="en-US" sz="2000" dirty="0">
                <a:latin typeface="Times New Roman" panose="02020603050405020304" pitchFamily="18" charset="0"/>
                <a:cs typeface="Times New Roman" panose="02020603050405020304" pitchFamily="18" charset="0"/>
              </a:rPr>
              <a:t>For each and every application there is a threshold limit. </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7589" y="4495800"/>
            <a:ext cx="306705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a:extLst>
              <a:ext uri="{FF2B5EF4-FFF2-40B4-BE49-F238E27FC236}">
                <a16:creationId xmlns:a16="http://schemas.microsoft.com/office/drawing/2014/main" id="{2A4A2E88-A36F-7C43-9A70-61FBE724F1B5}"/>
              </a:ext>
            </a:extLst>
          </p:cNvPr>
          <p:cNvSpPr txBox="1">
            <a:spLocks/>
          </p:cNvSpPr>
          <p:nvPr/>
        </p:nvSpPr>
        <p:spPr>
          <a:xfrm>
            <a:off x="2046065" y="0"/>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Neural Networks</a:t>
            </a:r>
            <a:endParaRPr lang="en-US" sz="2400" dirty="0"/>
          </a:p>
        </p:txBody>
      </p:sp>
    </p:spTree>
    <p:extLst>
      <p:ext uri="{BB962C8B-B14F-4D97-AF65-F5344CB8AC3E}">
        <p14:creationId xmlns:p14="http://schemas.microsoft.com/office/powerpoint/2010/main" val="28951584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1909119"/>
          </a:xfrm>
        </p:spPr>
        <p:txBody>
          <a:bodyPr/>
          <a:lstStyle/>
          <a:p>
            <a:pPr marL="0" indent="0">
              <a:buNone/>
            </a:pPr>
            <a:endParaRPr lang="en-US" sz="2000" b="1" dirty="0"/>
          </a:p>
          <a:p>
            <a:pPr marL="0" indent="0">
              <a:buNone/>
            </a:pPr>
            <a:r>
              <a:rPr lang="en-US" sz="2000" dirty="0"/>
              <a:t>L</a:t>
            </a:r>
            <a:r>
              <a:rPr lang="en-US" sz="2200" b="1" dirty="0">
                <a:latin typeface="Times New Roman" panose="02020603050405020304" pitchFamily="18" charset="0"/>
                <a:cs typeface="Times New Roman" panose="02020603050405020304" pitchFamily="18" charset="0"/>
              </a:rPr>
              <a:t>earning Rate:</a:t>
            </a:r>
          </a:p>
          <a:p>
            <a:r>
              <a:rPr lang="en-US" sz="2000" dirty="0">
                <a:latin typeface="Times New Roman" panose="02020603050405020304" pitchFamily="18" charset="0"/>
                <a:cs typeface="Times New Roman" panose="02020603050405020304" pitchFamily="18" charset="0"/>
              </a:rPr>
              <a:t>The learning rate is denoted </a:t>
            </a:r>
            <a:r>
              <a:rPr lang="en-US" sz="2000" i="1" dirty="0">
                <a:latin typeface="Times New Roman" panose="02020603050405020304" pitchFamily="18" charset="0"/>
                <a:cs typeface="Times New Roman" panose="02020603050405020304" pitchFamily="18" charset="0"/>
              </a:rPr>
              <a:t>by "</a:t>
            </a:r>
            <a:r>
              <a:rPr lang="el-GR" sz="2000" i="1" dirty="0">
                <a:latin typeface="Times New Roman" panose="02020603050405020304" pitchFamily="18" charset="0"/>
                <a:cs typeface="Times New Roman" panose="02020603050405020304" pitchFamily="18" charset="0"/>
              </a:rPr>
              <a:t>α</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It is used to control the amount of weight adjustment at each step of training. The learning rate , ranging from 0 to 1, determine the rate of learning at each time step. </a:t>
            </a:r>
          </a:p>
          <a:p>
            <a:endParaRPr lang="en-US" sz="2000" dirty="0"/>
          </a:p>
        </p:txBody>
      </p:sp>
      <p:sp>
        <p:nvSpPr>
          <p:cNvPr id="2" name="Title 1">
            <a:extLst>
              <a:ext uri="{FF2B5EF4-FFF2-40B4-BE49-F238E27FC236}">
                <a16:creationId xmlns:a16="http://schemas.microsoft.com/office/drawing/2014/main" id="{B088ECDA-9F78-7BC7-6422-1683B423A771}"/>
              </a:ext>
            </a:extLst>
          </p:cNvPr>
          <p:cNvSpPr txBox="1">
            <a:spLocks/>
          </p:cNvSpPr>
          <p:nvPr/>
        </p:nvSpPr>
        <p:spPr>
          <a:xfrm>
            <a:off x="2046065" y="0"/>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Neural Networks</a:t>
            </a:r>
            <a:endParaRPr lang="en-US" sz="2400" dirty="0"/>
          </a:p>
        </p:txBody>
      </p:sp>
    </p:spTree>
    <p:extLst>
      <p:ext uri="{BB962C8B-B14F-4D97-AF65-F5344CB8AC3E}">
        <p14:creationId xmlns:p14="http://schemas.microsoft.com/office/powerpoint/2010/main" val="14097745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2338041" y="0"/>
            <a:ext cx="5839519"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Model of ANN </a:t>
            </a:r>
            <a:endParaRPr lang="en-US" sz="24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817163"/>
            <a:ext cx="7346950" cy="326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334" y="4081063"/>
            <a:ext cx="7067550" cy="203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44156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3" name="Picture 2">
            <a:extLst>
              <a:ext uri="{FF2B5EF4-FFF2-40B4-BE49-F238E27FC236}">
                <a16:creationId xmlns:a16="http://schemas.microsoft.com/office/drawing/2014/main" id="{B4F35567-9C2A-4E5E-BC8B-9B35CD8B3545}"/>
              </a:ext>
            </a:extLst>
          </p:cNvPr>
          <p:cNvPicPr>
            <a:picLocks noChangeAspect="1"/>
          </p:cNvPicPr>
          <p:nvPr/>
        </p:nvPicPr>
        <p:blipFill>
          <a:blip r:embed="rId2"/>
          <a:stretch>
            <a:fillRect/>
          </a:stretch>
        </p:blipFill>
        <p:spPr>
          <a:xfrm>
            <a:off x="2057400" y="735537"/>
            <a:ext cx="4343400" cy="3257550"/>
          </a:xfrm>
          <a:prstGeom prst="rect">
            <a:avLst/>
          </a:prstGeom>
        </p:spPr>
      </p:pic>
      <p:pic>
        <p:nvPicPr>
          <p:cNvPr id="7" name="Picture 6">
            <a:extLst>
              <a:ext uri="{FF2B5EF4-FFF2-40B4-BE49-F238E27FC236}">
                <a16:creationId xmlns:a16="http://schemas.microsoft.com/office/drawing/2014/main" id="{682A60D8-3641-46FF-A05F-CF52B66FD06B}"/>
              </a:ext>
            </a:extLst>
          </p:cNvPr>
          <p:cNvPicPr>
            <a:picLocks noChangeAspect="1"/>
          </p:cNvPicPr>
          <p:nvPr/>
        </p:nvPicPr>
        <p:blipFill>
          <a:blip r:embed="rId3"/>
          <a:stretch>
            <a:fillRect/>
          </a:stretch>
        </p:blipFill>
        <p:spPr>
          <a:xfrm>
            <a:off x="2042160" y="4052350"/>
            <a:ext cx="3825240" cy="2327987"/>
          </a:xfrm>
          <a:prstGeom prst="rect">
            <a:avLst/>
          </a:prstGeom>
        </p:spPr>
      </p:pic>
      <p:sp>
        <p:nvSpPr>
          <p:cNvPr id="4" name="Title 1">
            <a:extLst>
              <a:ext uri="{FF2B5EF4-FFF2-40B4-BE49-F238E27FC236}">
                <a16:creationId xmlns:a16="http://schemas.microsoft.com/office/drawing/2014/main" id="{8D9E02B7-7778-8B39-583D-A6FBD3C917F8}"/>
              </a:ext>
            </a:extLst>
          </p:cNvPr>
          <p:cNvSpPr txBox="1">
            <a:spLocks/>
          </p:cNvSpPr>
          <p:nvPr/>
        </p:nvSpPr>
        <p:spPr>
          <a:xfrm>
            <a:off x="2338041" y="0"/>
            <a:ext cx="5839519"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Model of ANN </a:t>
            </a:r>
            <a:endParaRPr lang="en-US" sz="2400" dirty="0"/>
          </a:p>
        </p:txBody>
      </p:sp>
    </p:spTree>
    <p:extLst>
      <p:ext uri="{BB962C8B-B14F-4D97-AF65-F5344CB8AC3E}">
        <p14:creationId xmlns:p14="http://schemas.microsoft.com/office/powerpoint/2010/main" val="37054391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C10637-7C8E-4AD1-A5FF-A075ED950BF0}"/>
              </a:ext>
            </a:extLst>
          </p:cNvPr>
          <p:cNvPicPr>
            <a:picLocks noChangeAspect="1"/>
          </p:cNvPicPr>
          <p:nvPr/>
        </p:nvPicPr>
        <p:blipFill>
          <a:blip r:embed="rId2"/>
          <a:stretch>
            <a:fillRect/>
          </a:stretch>
        </p:blipFill>
        <p:spPr>
          <a:xfrm>
            <a:off x="2174433" y="1143000"/>
            <a:ext cx="3845367" cy="2107557"/>
          </a:xfrm>
          <a:prstGeom prst="rect">
            <a:avLst/>
          </a:prstGeom>
        </p:spPr>
      </p:pic>
      <p:pic>
        <p:nvPicPr>
          <p:cNvPr id="12" name="Picture 11">
            <a:extLst>
              <a:ext uri="{FF2B5EF4-FFF2-40B4-BE49-F238E27FC236}">
                <a16:creationId xmlns:a16="http://schemas.microsoft.com/office/drawing/2014/main" id="{4599F57D-5F4B-4F9F-9E1F-72A594014BD4}"/>
              </a:ext>
            </a:extLst>
          </p:cNvPr>
          <p:cNvPicPr>
            <a:picLocks noChangeAspect="1"/>
          </p:cNvPicPr>
          <p:nvPr/>
        </p:nvPicPr>
        <p:blipFill>
          <a:blip r:embed="rId3"/>
          <a:stretch>
            <a:fillRect/>
          </a:stretch>
        </p:blipFill>
        <p:spPr>
          <a:xfrm>
            <a:off x="2268316" y="3607444"/>
            <a:ext cx="4284884" cy="2356686"/>
          </a:xfrm>
          <a:prstGeom prst="rect">
            <a:avLst/>
          </a:prstGeom>
        </p:spPr>
      </p:pic>
      <p:sp>
        <p:nvSpPr>
          <p:cNvPr id="3" name="Title 1">
            <a:extLst>
              <a:ext uri="{FF2B5EF4-FFF2-40B4-BE49-F238E27FC236}">
                <a16:creationId xmlns:a16="http://schemas.microsoft.com/office/drawing/2014/main" id="{BDA25561-BD5B-8479-19F4-A0C03F8CB9D5}"/>
              </a:ext>
            </a:extLst>
          </p:cNvPr>
          <p:cNvSpPr txBox="1">
            <a:spLocks/>
          </p:cNvSpPr>
          <p:nvPr/>
        </p:nvSpPr>
        <p:spPr>
          <a:xfrm>
            <a:off x="2338041" y="0"/>
            <a:ext cx="5839519"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Model of ANN </a:t>
            </a:r>
            <a:endParaRPr lang="en-US" sz="2400" dirty="0"/>
          </a:p>
        </p:txBody>
      </p:sp>
    </p:spTree>
    <p:extLst>
      <p:ext uri="{BB962C8B-B14F-4D97-AF65-F5344CB8AC3E}">
        <p14:creationId xmlns:p14="http://schemas.microsoft.com/office/powerpoint/2010/main" val="412178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1371600" y="0"/>
            <a:ext cx="7909034"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 </a:t>
            </a:r>
            <a:r>
              <a:rPr lang="en-US" sz="2400" b="1" dirty="0"/>
              <a:t>Neural Networks Questions</a:t>
            </a:r>
            <a:endParaRPr lang="en-US" sz="24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r>
              <a:rPr lang="en-US" sz="2400" b="1" dirty="0"/>
              <a:t>NOTE: All has to solve the questions send to you and revert back in group. </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58" y="2583657"/>
            <a:ext cx="385561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4728" y="2449282"/>
            <a:ext cx="3181350" cy="96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4324969"/>
            <a:ext cx="4619625"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12154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r>
              <a:rPr lang="en-US" sz="2000" dirty="0"/>
              <a:t>a</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143000"/>
            <a:ext cx="6812071"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530" y="2819400"/>
            <a:ext cx="5229225"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a:extLst>
              <a:ext uri="{FF2B5EF4-FFF2-40B4-BE49-F238E27FC236}">
                <a16:creationId xmlns:a16="http://schemas.microsoft.com/office/drawing/2014/main" id="{438DB110-9AF8-35CF-B0F7-4173F3CB7FB4}"/>
              </a:ext>
            </a:extLst>
          </p:cNvPr>
          <p:cNvSpPr txBox="1">
            <a:spLocks/>
          </p:cNvSpPr>
          <p:nvPr/>
        </p:nvSpPr>
        <p:spPr>
          <a:xfrm>
            <a:off x="2355030" y="0"/>
            <a:ext cx="5942175"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 </a:t>
            </a:r>
            <a:r>
              <a:rPr lang="en-US" sz="2400" b="1" dirty="0"/>
              <a:t>Neural Networks Questions</a:t>
            </a:r>
            <a:endParaRPr lang="en-US" sz="2400" dirty="0"/>
          </a:p>
        </p:txBody>
      </p:sp>
    </p:spTree>
    <p:extLst>
      <p:ext uri="{BB962C8B-B14F-4D97-AF65-F5344CB8AC3E}">
        <p14:creationId xmlns:p14="http://schemas.microsoft.com/office/powerpoint/2010/main" val="7058320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r>
              <a:rPr lang="en-US" sz="2000" dirty="0"/>
              <a:t>a</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600200"/>
            <a:ext cx="5934075" cy="4018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A3BE5648-D08C-7105-6DCB-7B1EEAE3FAC7}"/>
              </a:ext>
            </a:extLst>
          </p:cNvPr>
          <p:cNvSpPr txBox="1">
            <a:spLocks/>
          </p:cNvSpPr>
          <p:nvPr/>
        </p:nvSpPr>
        <p:spPr>
          <a:xfrm>
            <a:off x="1371600" y="0"/>
            <a:ext cx="7909034"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 </a:t>
            </a:r>
            <a:r>
              <a:rPr lang="en-US" sz="2400" b="1" dirty="0"/>
              <a:t>Neural Networks Questions</a:t>
            </a:r>
            <a:endParaRPr lang="en-US" sz="2400" dirty="0"/>
          </a:p>
        </p:txBody>
      </p:sp>
    </p:spTree>
    <p:extLst>
      <p:ext uri="{BB962C8B-B14F-4D97-AF65-F5344CB8AC3E}">
        <p14:creationId xmlns:p14="http://schemas.microsoft.com/office/powerpoint/2010/main" val="40269263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76635ABF-D173-4FB1-BA95-C7241C34C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230" y="1483230"/>
            <a:ext cx="8416170" cy="3606930"/>
          </a:xfrm>
          <a:prstGeom prst="rect">
            <a:avLst/>
          </a:prstGeom>
        </p:spPr>
      </p:pic>
      <p:sp>
        <p:nvSpPr>
          <p:cNvPr id="2" name="Title 1">
            <a:extLst>
              <a:ext uri="{FF2B5EF4-FFF2-40B4-BE49-F238E27FC236}">
                <a16:creationId xmlns:a16="http://schemas.microsoft.com/office/drawing/2014/main" id="{D3B507FE-9B69-420B-4594-8031F0479F28}"/>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Regression </a:t>
            </a:r>
          </a:p>
        </p:txBody>
      </p:sp>
    </p:spTree>
    <p:extLst>
      <p:ext uri="{BB962C8B-B14F-4D97-AF65-F5344CB8AC3E}">
        <p14:creationId xmlns:p14="http://schemas.microsoft.com/office/powerpoint/2010/main" val="30748404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066800"/>
            <a:ext cx="466725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109" y="2667000"/>
            <a:ext cx="5172075" cy="299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25E23E0B-5924-694F-5BBB-353423AFD979}"/>
              </a:ext>
            </a:extLst>
          </p:cNvPr>
          <p:cNvSpPr txBox="1">
            <a:spLocks/>
          </p:cNvSpPr>
          <p:nvPr/>
        </p:nvSpPr>
        <p:spPr>
          <a:xfrm>
            <a:off x="1371600" y="0"/>
            <a:ext cx="7909034"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 </a:t>
            </a:r>
            <a:r>
              <a:rPr lang="en-US" sz="2400" b="1" dirty="0"/>
              <a:t>Neural Networks Questions</a:t>
            </a:r>
            <a:endParaRPr lang="en-US" sz="2400" dirty="0"/>
          </a:p>
        </p:txBody>
      </p:sp>
    </p:spTree>
    <p:extLst>
      <p:ext uri="{BB962C8B-B14F-4D97-AF65-F5344CB8AC3E}">
        <p14:creationId xmlns:p14="http://schemas.microsoft.com/office/powerpoint/2010/main" val="24421908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066800"/>
            <a:ext cx="5133975" cy="203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755490"/>
            <a:ext cx="4267200" cy="3492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1C1099B7-4B8D-4785-D976-9F9CC063EDFF}"/>
              </a:ext>
            </a:extLst>
          </p:cNvPr>
          <p:cNvSpPr txBox="1">
            <a:spLocks/>
          </p:cNvSpPr>
          <p:nvPr/>
        </p:nvSpPr>
        <p:spPr>
          <a:xfrm>
            <a:off x="1371600" y="0"/>
            <a:ext cx="7909034"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 </a:t>
            </a:r>
            <a:r>
              <a:rPr lang="en-US" sz="2400" b="1" dirty="0"/>
              <a:t>Neural Networks</a:t>
            </a:r>
            <a:endParaRPr lang="en-US" sz="2400" dirty="0"/>
          </a:p>
        </p:txBody>
      </p:sp>
    </p:spTree>
    <p:extLst>
      <p:ext uri="{BB962C8B-B14F-4D97-AF65-F5344CB8AC3E}">
        <p14:creationId xmlns:p14="http://schemas.microsoft.com/office/powerpoint/2010/main" val="40226583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338" y="1752600"/>
            <a:ext cx="5372100"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C5B314E0-84E0-C3CE-4DFF-37E4D0C49A80}"/>
              </a:ext>
            </a:extLst>
          </p:cNvPr>
          <p:cNvSpPr txBox="1">
            <a:spLocks/>
          </p:cNvSpPr>
          <p:nvPr/>
        </p:nvSpPr>
        <p:spPr>
          <a:xfrm>
            <a:off x="2625129" y="108694"/>
            <a:ext cx="5401977" cy="468410"/>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 </a:t>
            </a:r>
            <a:r>
              <a:rPr lang="en-US" sz="2400" b="1" dirty="0"/>
              <a:t>Neural Networks</a:t>
            </a:r>
            <a:endParaRPr lang="en-US" sz="2400" dirty="0"/>
          </a:p>
        </p:txBody>
      </p:sp>
    </p:spTree>
    <p:extLst>
      <p:ext uri="{BB962C8B-B14F-4D97-AF65-F5344CB8AC3E}">
        <p14:creationId xmlns:p14="http://schemas.microsoft.com/office/powerpoint/2010/main" val="29114413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1724891" y="0"/>
            <a:ext cx="7065818"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McCulloch-Pitts Neuron</a:t>
            </a:r>
            <a:endParaRPr lang="en-US" sz="2400" dirty="0"/>
          </a:p>
        </p:txBody>
      </p:sp>
      <p:sp>
        <p:nvSpPr>
          <p:cNvPr id="8" name="Content Placeholder 2"/>
          <p:cNvSpPr>
            <a:spLocks noGrp="1"/>
          </p:cNvSpPr>
          <p:nvPr>
            <p:ph idx="1"/>
          </p:nvPr>
        </p:nvSpPr>
        <p:spPr>
          <a:xfrm>
            <a:off x="533400" y="1143000"/>
            <a:ext cx="8229600" cy="4525963"/>
          </a:xfrm>
        </p:spPr>
        <p:txBody>
          <a:bodyPr>
            <a:normAutofit lnSpcReduction="10000"/>
          </a:bodyPr>
          <a:lstStyle/>
          <a:p>
            <a:pPr marL="0" indent="0">
              <a:buNone/>
            </a:pPr>
            <a:r>
              <a:rPr lang="en-US" sz="2200" b="1" dirty="0">
                <a:latin typeface="Times New Roman" panose="02020603050405020304" pitchFamily="18" charset="0"/>
                <a:cs typeface="Times New Roman" panose="02020603050405020304" pitchFamily="18" charset="0"/>
              </a:rPr>
              <a:t>McCulloch-Pitts Neuron:</a:t>
            </a:r>
          </a:p>
          <a:p>
            <a:pPr marL="0" indent="0">
              <a:buNone/>
            </a:pPr>
            <a:endParaRPr lang="en-US" sz="2000" dirty="0"/>
          </a:p>
          <a:p>
            <a:r>
              <a:rPr lang="en-US" sz="2000" dirty="0">
                <a:latin typeface="Times New Roman" panose="02020603050405020304" pitchFamily="18" charset="0"/>
                <a:cs typeface="Times New Roman" panose="02020603050405020304" pitchFamily="18" charset="0"/>
              </a:rPr>
              <a:t>The McCulloch-Pitts neuron was the earliest neural network discovered in 1943. </a:t>
            </a:r>
          </a:p>
          <a:p>
            <a:r>
              <a:rPr lang="en-US" sz="2000" dirty="0">
                <a:latin typeface="Times New Roman" panose="02020603050405020304" pitchFamily="18" charset="0"/>
                <a:cs typeface="Times New Roman" panose="02020603050405020304" pitchFamily="18" charset="0"/>
              </a:rPr>
              <a:t>It is usually called as </a:t>
            </a:r>
            <a:r>
              <a:rPr lang="en-US" sz="2000" i="1" dirty="0">
                <a:latin typeface="Times New Roman" panose="02020603050405020304" pitchFamily="18" charset="0"/>
                <a:cs typeface="Times New Roman" panose="02020603050405020304" pitchFamily="18" charset="0"/>
              </a:rPr>
              <a:t>M-P neuron. </a:t>
            </a:r>
          </a:p>
          <a:p>
            <a:r>
              <a:rPr lang="en-US" sz="2000" dirty="0">
                <a:latin typeface="Times New Roman" panose="02020603050405020304" pitchFamily="18" charset="0"/>
                <a:cs typeface="Times New Roman" panose="02020603050405020304" pitchFamily="18" charset="0"/>
              </a:rPr>
              <a:t>The M-P neurons are connected by directed weighted paths.</a:t>
            </a:r>
          </a:p>
          <a:p>
            <a:r>
              <a:rPr lang="en-US" sz="2000" dirty="0">
                <a:latin typeface="Times New Roman" panose="02020603050405020304" pitchFamily="18" charset="0"/>
                <a:cs typeface="Times New Roman" panose="02020603050405020304" pitchFamily="18" charset="0"/>
              </a:rPr>
              <a:t>It should be noted that the activation of a M-P neuron is binary, that is, at </a:t>
            </a:r>
            <a:r>
              <a:rPr lang="en-US" sz="2000" i="1" dirty="0">
                <a:latin typeface="Times New Roman" panose="02020603050405020304" pitchFamily="18" charset="0"/>
                <a:cs typeface="Times New Roman" panose="02020603050405020304" pitchFamily="18" charset="0"/>
              </a:rPr>
              <a:t>any </a:t>
            </a:r>
            <a:r>
              <a:rPr lang="en-US" sz="2000" dirty="0">
                <a:latin typeface="Times New Roman" panose="02020603050405020304" pitchFamily="18" charset="0"/>
                <a:cs typeface="Times New Roman" panose="02020603050405020304" pitchFamily="18" charset="0"/>
              </a:rPr>
              <a:t>time step the neuron may fire or may not fire. </a:t>
            </a:r>
          </a:p>
          <a:p>
            <a:r>
              <a:rPr lang="en-US" sz="2000" dirty="0">
                <a:latin typeface="Times New Roman" panose="02020603050405020304" pitchFamily="18" charset="0"/>
                <a:cs typeface="Times New Roman" panose="02020603050405020304" pitchFamily="18" charset="0"/>
              </a:rPr>
              <a:t>The weights associated with the communication links may be excitatory (weight is positive) or inhibitory (weight </a:t>
            </a:r>
            <a:r>
              <a:rPr lang="en-US" sz="2000" i="1" dirty="0">
                <a:latin typeface="Times New Roman" panose="02020603050405020304" pitchFamily="18" charset="0"/>
                <a:cs typeface="Times New Roman" panose="02020603050405020304" pitchFamily="18" charset="0"/>
              </a:rPr>
              <a:t>is </a:t>
            </a:r>
            <a:r>
              <a:rPr lang="en-US" sz="2000" dirty="0">
                <a:latin typeface="Times New Roman" panose="02020603050405020304" pitchFamily="18" charset="0"/>
                <a:cs typeface="Times New Roman" panose="02020603050405020304" pitchFamily="18" charset="0"/>
              </a:rPr>
              <a:t>negative).</a:t>
            </a:r>
          </a:p>
          <a:p>
            <a:r>
              <a:rPr lang="en-US" sz="2000" dirty="0">
                <a:latin typeface="Times New Roman" panose="02020603050405020304" pitchFamily="18" charset="0"/>
                <a:cs typeface="Times New Roman" panose="02020603050405020304" pitchFamily="18" charset="0"/>
              </a:rPr>
              <a:t>All the excitatory connected weights entering into a particular neuron will have same weights.</a:t>
            </a:r>
          </a:p>
          <a:p>
            <a:r>
              <a:rPr lang="en-US" sz="2000" dirty="0">
                <a:latin typeface="Times New Roman" panose="02020603050405020304" pitchFamily="18" charset="0"/>
                <a:cs typeface="Times New Roman" panose="02020603050405020304" pitchFamily="18" charset="0"/>
              </a:rPr>
              <a:t>The threshold plays a major role in M-P neuron:</a:t>
            </a:r>
          </a:p>
        </p:txBody>
      </p:sp>
    </p:spTree>
    <p:extLst>
      <p:ext uri="{BB962C8B-B14F-4D97-AF65-F5344CB8AC3E}">
        <p14:creationId xmlns:p14="http://schemas.microsoft.com/office/powerpoint/2010/main" val="6825784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3" y="1062038"/>
            <a:ext cx="8486775" cy="473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F7DF878-437A-23B0-25B7-938676A4694E}"/>
              </a:ext>
            </a:extLst>
          </p:cNvPr>
          <p:cNvSpPr txBox="1">
            <a:spLocks/>
          </p:cNvSpPr>
          <p:nvPr/>
        </p:nvSpPr>
        <p:spPr>
          <a:xfrm>
            <a:off x="1724891" y="0"/>
            <a:ext cx="7065818"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McCulloch-Pitts Neuron</a:t>
            </a:r>
            <a:endParaRPr lang="en-US" sz="2400" dirty="0"/>
          </a:p>
        </p:txBody>
      </p:sp>
    </p:spTree>
    <p:extLst>
      <p:ext uri="{BB962C8B-B14F-4D97-AF65-F5344CB8AC3E}">
        <p14:creationId xmlns:p14="http://schemas.microsoft.com/office/powerpoint/2010/main" val="36096673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r>
              <a:rPr lang="en-US" sz="1800" dirty="0">
                <a:latin typeface="Times New Roman" panose="02020603050405020304" pitchFamily="18" charset="0"/>
              </a:rPr>
              <a:t>A simple M-P neuron is shown in Figure in previous slide.</a:t>
            </a:r>
          </a:p>
          <a:p>
            <a:pPr algn="l"/>
            <a:r>
              <a:rPr lang="en-US" sz="1800" b="0" i="0" u="none" strike="noStrike" baseline="0" dirty="0">
                <a:latin typeface="Times New Roman" panose="02020603050405020304" pitchFamily="18" charset="0"/>
              </a:rPr>
              <a:t>The M-P neuron has both excitatory and </a:t>
            </a:r>
            <a:r>
              <a:rPr lang="en-IN" sz="1800" b="0" i="0" u="none" strike="noStrike" baseline="0" dirty="0">
                <a:latin typeface="Times New Roman" panose="02020603050405020304" pitchFamily="18" charset="0"/>
              </a:rPr>
              <a:t>inhibitory connections.</a:t>
            </a:r>
          </a:p>
          <a:p>
            <a:pPr algn="l"/>
            <a:r>
              <a:rPr lang="en-US" sz="1800" b="0" i="0" u="none" strike="noStrike" baseline="0" dirty="0">
                <a:latin typeface="Times New Roman" panose="02020603050405020304" pitchFamily="18" charset="0"/>
              </a:rPr>
              <a:t>It is excitatory with weight </a:t>
            </a:r>
            <a:r>
              <a:rPr lang="en-US" sz="1800" b="0" i="1" u="none" strike="noStrike" baseline="0" dirty="0">
                <a:latin typeface="Arial" panose="020B0604020202020204" pitchFamily="34" charset="0"/>
              </a:rPr>
              <a:t>(w </a:t>
            </a:r>
            <a:r>
              <a:rPr lang="en-US" sz="1800" b="0" i="0" u="none" strike="noStrike" baseline="0" dirty="0">
                <a:latin typeface="Arial" panose="020B0604020202020204" pitchFamily="34" charset="0"/>
              </a:rPr>
              <a:t>&gt; </a:t>
            </a:r>
            <a:r>
              <a:rPr lang="en-US" sz="1800" b="0" i="0" u="none" strike="noStrike" baseline="0" dirty="0">
                <a:latin typeface="Times New Roman" panose="02020603050405020304" pitchFamily="18" charset="0"/>
              </a:rPr>
              <a:t>0) or inhibitory with weight </a:t>
            </a:r>
            <a:r>
              <a:rPr lang="en-US" sz="1800" b="0" i="1" u="none" strike="noStrike" baseline="0" dirty="0">
                <a:latin typeface="Arial" panose="020B0604020202020204" pitchFamily="34" charset="0"/>
              </a:rPr>
              <a:t>-p(p </a:t>
            </a:r>
            <a:r>
              <a:rPr lang="en-US" sz="1800" b="0" i="0" u="none" strike="noStrike" baseline="0" dirty="0">
                <a:latin typeface="Arial" panose="020B0604020202020204" pitchFamily="34" charset="0"/>
              </a:rPr>
              <a:t>&lt; </a:t>
            </a:r>
            <a:r>
              <a:rPr lang="en-US" sz="1800" b="0" i="0" u="none" strike="noStrike" baseline="0" dirty="0">
                <a:latin typeface="Times New Roman" panose="02020603050405020304" pitchFamily="18" charset="0"/>
              </a:rPr>
              <a:t>0).</a:t>
            </a:r>
          </a:p>
          <a:p>
            <a:pPr algn="l"/>
            <a:r>
              <a:rPr lang="en-US" sz="1800" dirty="0">
                <a:latin typeface="Times New Roman" panose="02020603050405020304" pitchFamily="18" charset="0"/>
              </a:rPr>
              <a:t>Input from </a:t>
            </a:r>
            <a:r>
              <a:rPr lang="en-US" sz="1800" b="0" i="0" u="none" strike="noStrike" baseline="0" dirty="0">
                <a:latin typeface="Times New Roman" panose="02020603050405020304" pitchFamily="18" charset="0"/>
              </a:rPr>
              <a:t> Xi </a:t>
            </a:r>
            <a:r>
              <a:rPr lang="en-US" sz="1800" b="0" i="0" u="none" strike="noStrike" baseline="0" dirty="0" err="1">
                <a:latin typeface="Times New Roman" panose="02020603050405020304" pitchFamily="18" charset="0"/>
              </a:rPr>
              <a:t>ro</a:t>
            </a:r>
            <a:r>
              <a:rPr lang="en-US" sz="1800" b="0" i="0" u="none" strike="noStrike" baseline="0" dirty="0">
                <a:latin typeface="Times New Roman" panose="02020603050405020304" pitchFamily="18" charset="0"/>
              </a:rPr>
              <a:t> </a:t>
            </a:r>
            <a:r>
              <a:rPr lang="en-US" sz="1800" b="0" i="1" u="none" strike="noStrike" baseline="0" dirty="0" err="1">
                <a:latin typeface="Times New Roman" panose="02020603050405020304" pitchFamily="18" charset="0"/>
              </a:rPr>
              <a:t>Xn</a:t>
            </a:r>
            <a:r>
              <a:rPr lang="en-US" sz="1800" b="0" i="1" u="none" strike="noStrike" baseline="0" dirty="0">
                <a:latin typeface="Times New Roman" panose="02020603050405020304" pitchFamily="18" charset="0"/>
              </a:rPr>
              <a:t> </a:t>
            </a:r>
            <a:r>
              <a:rPr lang="en-US" sz="1800" b="0" i="0" u="none" strike="noStrike" baseline="0" dirty="0">
                <a:latin typeface="Times New Roman" panose="02020603050405020304" pitchFamily="18" charset="0"/>
              </a:rPr>
              <a:t>possess </a:t>
            </a:r>
            <a:r>
              <a:rPr lang="en-US" sz="1800" b="1" i="0" u="none" strike="noStrike" baseline="0" dirty="0">
                <a:latin typeface="Times New Roman" panose="02020603050405020304" pitchFamily="18" charset="0"/>
              </a:rPr>
              <a:t>excitatory weighted </a:t>
            </a:r>
            <a:r>
              <a:rPr lang="en-US" sz="1800" b="0" i="0" u="none" strike="noStrike" baseline="0" dirty="0">
                <a:latin typeface="Times New Roman" panose="02020603050405020304" pitchFamily="18" charset="0"/>
              </a:rPr>
              <a:t>connections and inputs from </a:t>
            </a:r>
            <a:r>
              <a:rPr lang="en-US" sz="1800" b="0" i="1" u="none" strike="noStrike" baseline="0" dirty="0" err="1">
                <a:latin typeface="Times New Roman" panose="02020603050405020304" pitchFamily="18" charset="0"/>
              </a:rPr>
              <a:t>Xn</a:t>
            </a:r>
            <a:r>
              <a:rPr lang="en-US" sz="1800" b="0" i="1" u="none" strike="noStrike" baseline="0" dirty="0">
                <a:latin typeface="Times New Roman" panose="02020603050405020304" pitchFamily="18" charset="0"/>
              </a:rPr>
              <a:t>+ </a:t>
            </a:r>
            <a:r>
              <a:rPr lang="en-US" sz="1800" b="0" i="0" u="none" strike="noStrike" baseline="0" dirty="0">
                <a:latin typeface="Times New Roman" panose="02020603050405020304" pitchFamily="18" charset="0"/>
              </a:rPr>
              <a:t>1 to </a:t>
            </a:r>
            <a:r>
              <a:rPr lang="en-US" sz="1800" b="0" i="1" u="none" strike="noStrike" baseline="0" dirty="0" err="1">
                <a:latin typeface="Times New Roman" panose="02020603050405020304" pitchFamily="18" charset="0"/>
              </a:rPr>
              <a:t>Xn+m</a:t>
            </a:r>
            <a:r>
              <a:rPr lang="en-US" sz="1800" b="0" i="1" u="none" strike="noStrike" baseline="0" dirty="0">
                <a:latin typeface="Times New Roman" panose="02020603050405020304" pitchFamily="18" charset="0"/>
              </a:rPr>
              <a:t> </a:t>
            </a:r>
            <a:r>
              <a:rPr lang="en-US" sz="1800" b="0" i="0" u="none" strike="noStrike" baseline="0" dirty="0">
                <a:latin typeface="Times New Roman" panose="02020603050405020304" pitchFamily="18" charset="0"/>
              </a:rPr>
              <a:t>possess </a:t>
            </a:r>
            <a:r>
              <a:rPr lang="en-IN" sz="1800" b="1" i="0" u="none" strike="noStrike" baseline="0" dirty="0">
                <a:latin typeface="Times New Roman" panose="02020603050405020304" pitchFamily="18" charset="0"/>
              </a:rPr>
              <a:t>inhibitory weighted</a:t>
            </a:r>
            <a:r>
              <a:rPr lang="en-IN" sz="1800" b="0" i="0" u="none" strike="noStrike" baseline="0" dirty="0">
                <a:latin typeface="Times New Roman" panose="02020603050405020304" pitchFamily="18" charset="0"/>
              </a:rPr>
              <a:t> interconnections.</a:t>
            </a:r>
            <a:endParaRPr lang="en-IN" sz="1800" dirty="0">
              <a:latin typeface="Times New Roman" panose="02020603050405020304" pitchFamily="18" charset="0"/>
            </a:endParaRPr>
          </a:p>
          <a:p>
            <a:pPr algn="l"/>
            <a:r>
              <a:rPr lang="en-IN" sz="1800" b="0" i="0" u="none" strike="noStrike" baseline="0" dirty="0">
                <a:latin typeface="Times New Roman" panose="02020603050405020304" pitchFamily="18" charset="0"/>
              </a:rPr>
              <a:t>The </a:t>
            </a:r>
            <a:r>
              <a:rPr lang="en-US" sz="1800" b="0" i="0" u="none" strike="noStrike" baseline="0" dirty="0">
                <a:latin typeface="Times New Roman" panose="02020603050405020304" pitchFamily="18" charset="0"/>
              </a:rPr>
              <a:t>activation function here is defined as: </a:t>
            </a:r>
          </a:p>
          <a:p>
            <a:pPr algn="l"/>
            <a:endParaRPr lang="en-US" sz="1800" dirty="0">
              <a:latin typeface="Times New Roman" panose="02020603050405020304" pitchFamily="18" charset="0"/>
            </a:endParaRPr>
          </a:p>
          <a:p>
            <a:pPr algn="l"/>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For inhibition to be absolute, the threshold with the activation function should satisfy the following condition:</a:t>
            </a:r>
          </a:p>
          <a:p>
            <a:pPr algn="l"/>
            <a:endParaRPr lang="en-US" sz="1800" dirty="0">
              <a:latin typeface="Times New Roman" panose="02020603050405020304" pitchFamily="18" charset="0"/>
            </a:endParaRPr>
          </a:p>
          <a:p>
            <a:pPr algn="l"/>
            <a:endParaRPr lang="en-US" sz="1800" dirty="0">
              <a:latin typeface="Times New Roman" panose="02020603050405020304" pitchFamily="18" charset="0"/>
            </a:endParaRPr>
          </a:p>
          <a:p>
            <a:pPr algn="l"/>
            <a:r>
              <a:rPr lang="en-US" sz="1800" dirty="0">
                <a:latin typeface="Times New Roman" panose="02020603050405020304" pitchFamily="18" charset="0"/>
              </a:rPr>
              <a:t>For excitatory connections the threshold will be :</a:t>
            </a:r>
          </a:p>
          <a:p>
            <a:pPr algn="l"/>
            <a:endParaRPr lang="en-US" sz="1800" dirty="0">
              <a:latin typeface="Times New Roman" panose="02020603050405020304" pitchFamily="18" charset="0"/>
            </a:endParaRPr>
          </a:p>
          <a:p>
            <a:pPr algn="l"/>
            <a:endParaRPr lang="en-US" sz="1800" b="0" i="0" u="none" strike="noStrike" baseline="0" dirty="0">
              <a:latin typeface="Times New Roman" panose="02020603050405020304" pitchFamily="18" charset="0"/>
            </a:endParaRPr>
          </a:p>
          <a:p>
            <a:pPr algn="l"/>
            <a:endParaRPr lang="en-US" sz="2000" dirty="0"/>
          </a:p>
        </p:txBody>
      </p:sp>
      <p:pic>
        <p:nvPicPr>
          <p:cNvPr id="3" name="Picture 2">
            <a:extLst>
              <a:ext uri="{FF2B5EF4-FFF2-40B4-BE49-F238E27FC236}">
                <a16:creationId xmlns:a16="http://schemas.microsoft.com/office/drawing/2014/main" id="{07A8EB12-B366-42D1-AB1E-B4356056FB75}"/>
              </a:ext>
            </a:extLst>
          </p:cNvPr>
          <p:cNvPicPr>
            <a:picLocks noChangeAspect="1"/>
          </p:cNvPicPr>
          <p:nvPr/>
        </p:nvPicPr>
        <p:blipFill>
          <a:blip r:embed="rId2"/>
          <a:stretch>
            <a:fillRect/>
          </a:stretch>
        </p:blipFill>
        <p:spPr>
          <a:xfrm>
            <a:off x="3200400" y="3276600"/>
            <a:ext cx="1527858" cy="486137"/>
          </a:xfrm>
          <a:prstGeom prst="rect">
            <a:avLst/>
          </a:prstGeom>
        </p:spPr>
      </p:pic>
      <p:pic>
        <p:nvPicPr>
          <p:cNvPr id="7" name="Picture 6">
            <a:extLst>
              <a:ext uri="{FF2B5EF4-FFF2-40B4-BE49-F238E27FC236}">
                <a16:creationId xmlns:a16="http://schemas.microsoft.com/office/drawing/2014/main" id="{8D526F34-950C-499B-B2E8-FF4674209A6B}"/>
              </a:ext>
            </a:extLst>
          </p:cNvPr>
          <p:cNvPicPr>
            <a:picLocks noChangeAspect="1"/>
          </p:cNvPicPr>
          <p:nvPr/>
        </p:nvPicPr>
        <p:blipFill>
          <a:blip r:embed="rId3"/>
          <a:stretch>
            <a:fillRect/>
          </a:stretch>
        </p:blipFill>
        <p:spPr>
          <a:xfrm>
            <a:off x="3200400" y="4724400"/>
            <a:ext cx="879676" cy="266218"/>
          </a:xfrm>
          <a:prstGeom prst="rect">
            <a:avLst/>
          </a:prstGeom>
        </p:spPr>
      </p:pic>
      <p:pic>
        <p:nvPicPr>
          <p:cNvPr id="12" name="Picture 11">
            <a:extLst>
              <a:ext uri="{FF2B5EF4-FFF2-40B4-BE49-F238E27FC236}">
                <a16:creationId xmlns:a16="http://schemas.microsoft.com/office/drawing/2014/main" id="{5C0C7D1D-FF88-4D46-8D41-F26B6FB58896}"/>
              </a:ext>
            </a:extLst>
          </p:cNvPr>
          <p:cNvPicPr>
            <a:picLocks noChangeAspect="1"/>
          </p:cNvPicPr>
          <p:nvPr/>
        </p:nvPicPr>
        <p:blipFill>
          <a:blip r:embed="rId4"/>
          <a:stretch>
            <a:fillRect/>
          </a:stretch>
        </p:blipFill>
        <p:spPr>
          <a:xfrm>
            <a:off x="3111696" y="5590312"/>
            <a:ext cx="1387480" cy="265253"/>
          </a:xfrm>
          <a:prstGeom prst="rect">
            <a:avLst/>
          </a:prstGeom>
        </p:spPr>
      </p:pic>
      <p:sp>
        <p:nvSpPr>
          <p:cNvPr id="2" name="Title 1">
            <a:extLst>
              <a:ext uri="{FF2B5EF4-FFF2-40B4-BE49-F238E27FC236}">
                <a16:creationId xmlns:a16="http://schemas.microsoft.com/office/drawing/2014/main" id="{00E3A6D4-09DF-8824-24E8-86E9788BDBED}"/>
              </a:ext>
            </a:extLst>
          </p:cNvPr>
          <p:cNvSpPr txBox="1">
            <a:spLocks/>
          </p:cNvSpPr>
          <p:nvPr/>
        </p:nvSpPr>
        <p:spPr>
          <a:xfrm>
            <a:off x="1724891" y="0"/>
            <a:ext cx="7065818"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McCulloch-Pitts Neuron</a:t>
            </a:r>
            <a:endParaRPr lang="en-US" sz="2400" dirty="0"/>
          </a:p>
        </p:txBody>
      </p:sp>
    </p:spTree>
    <p:extLst>
      <p:ext uri="{BB962C8B-B14F-4D97-AF65-F5344CB8AC3E}">
        <p14:creationId xmlns:p14="http://schemas.microsoft.com/office/powerpoint/2010/main" val="15131684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r>
              <a:rPr lang="en-US" sz="1800" b="0" i="0" u="none" strike="noStrike" baseline="0" dirty="0">
                <a:latin typeface="Times New Roman" panose="02020603050405020304" pitchFamily="18" charset="0"/>
              </a:rPr>
              <a:t>The M-P neuron has no particular training algorithm.</a:t>
            </a:r>
          </a:p>
          <a:p>
            <a:pPr algn="l"/>
            <a:r>
              <a:rPr lang="en-US" sz="1800" b="0" i="0" u="none" strike="noStrike" baseline="0" dirty="0">
                <a:latin typeface="Arial" panose="020B0604020202020204" pitchFamily="34" charset="0"/>
              </a:rPr>
              <a:t>An </a:t>
            </a:r>
            <a:r>
              <a:rPr lang="en-US" sz="1800" b="0" i="0" u="none" strike="noStrike" baseline="0" dirty="0">
                <a:latin typeface="Times New Roman" panose="02020603050405020304" pitchFamily="18" charset="0"/>
              </a:rPr>
              <a:t>analysis has to be performed to determine the values of the weights and the threshold.</a:t>
            </a:r>
            <a:endParaRPr lang="en-US" sz="2000" b="1" dirty="0"/>
          </a:p>
          <a:p>
            <a:pPr algn="l"/>
            <a:r>
              <a:rPr lang="en-US" sz="1800" b="0" i="0" u="none" strike="noStrike" baseline="0" dirty="0">
                <a:latin typeface="Times New Roman" panose="02020603050405020304" pitchFamily="18" charset="0"/>
              </a:rPr>
              <a:t>Here the weights of the neuron are set along with the threshold to make the neuron "perform a simple logic function. </a:t>
            </a:r>
            <a:endParaRPr lang="en-US" sz="2000" dirty="0"/>
          </a:p>
        </p:txBody>
      </p:sp>
      <p:sp>
        <p:nvSpPr>
          <p:cNvPr id="2" name="Title 1">
            <a:extLst>
              <a:ext uri="{FF2B5EF4-FFF2-40B4-BE49-F238E27FC236}">
                <a16:creationId xmlns:a16="http://schemas.microsoft.com/office/drawing/2014/main" id="{F4A8F2FF-7956-D73B-5778-0CAC396AF2C7}"/>
              </a:ext>
            </a:extLst>
          </p:cNvPr>
          <p:cNvSpPr txBox="1">
            <a:spLocks/>
          </p:cNvSpPr>
          <p:nvPr/>
        </p:nvSpPr>
        <p:spPr>
          <a:xfrm>
            <a:off x="1724891" y="0"/>
            <a:ext cx="7065818"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McCulloch-Pitts Neuron</a:t>
            </a:r>
            <a:endParaRPr lang="en-US" sz="2400" dirty="0"/>
          </a:p>
        </p:txBody>
      </p:sp>
    </p:spTree>
    <p:extLst>
      <p:ext uri="{BB962C8B-B14F-4D97-AF65-F5344CB8AC3E}">
        <p14:creationId xmlns:p14="http://schemas.microsoft.com/office/powerpoint/2010/main" val="6007889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2046065" y="0"/>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Hebb Network</a:t>
            </a:r>
            <a:endParaRPr lang="en-US" sz="2400" dirty="0"/>
          </a:p>
        </p:txBody>
      </p:sp>
      <p:sp>
        <p:nvSpPr>
          <p:cNvPr id="8" name="Content Placeholder 2"/>
          <p:cNvSpPr>
            <a:spLocks noGrp="1"/>
          </p:cNvSpPr>
          <p:nvPr>
            <p:ph idx="1"/>
          </p:nvPr>
        </p:nvSpPr>
        <p:spPr>
          <a:xfrm>
            <a:off x="533400" y="1143000"/>
            <a:ext cx="8229600" cy="4525963"/>
          </a:xfrm>
        </p:spPr>
        <p:txBody>
          <a:bodyPr>
            <a:normAutofit/>
          </a:bodyPr>
          <a:lstStyle/>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For a neural net, the Hebb learning rule is a simple one.</a:t>
            </a:r>
          </a:p>
          <a:p>
            <a:r>
              <a:rPr lang="en-US" sz="2200" dirty="0">
                <a:latin typeface="Times New Roman" panose="02020603050405020304" pitchFamily="18" charset="0"/>
                <a:cs typeface="Times New Roman" panose="02020603050405020304" pitchFamily="18" charset="0"/>
              </a:rPr>
              <a:t>Donald Hebb stated in 1949 that in the brain, the learning is performed by the change in the synaptic gap. </a:t>
            </a:r>
          </a:p>
          <a:p>
            <a:r>
              <a:rPr lang="en-US" sz="2200" b="1" dirty="0">
                <a:latin typeface="Times New Roman" panose="02020603050405020304" pitchFamily="18" charset="0"/>
                <a:cs typeface="Times New Roman" panose="02020603050405020304" pitchFamily="18" charset="0"/>
              </a:rPr>
              <a:t>When an axon of a cell A is near enough to excite cell B, and repeatedly or permanently takes place in firing it, some growth process or metabolic change takes place in one or both the cells such that A’s efficiency as one of the cells training B, is increased. </a:t>
            </a:r>
          </a:p>
          <a:p>
            <a:pPr algn="l"/>
            <a:r>
              <a:rPr lang="en-US" sz="2200" b="0" i="0" u="none" strike="noStrike" baseline="0" dirty="0">
                <a:latin typeface="Times New Roman" panose="02020603050405020304" pitchFamily="18" charset="0"/>
                <a:cs typeface="Times New Roman" panose="02020603050405020304" pitchFamily="18" charset="0"/>
              </a:rPr>
              <a:t>According to the Hebb rule, the weight vector is found to increase proportionately to the product of the input and the learning signal. </a:t>
            </a:r>
          </a:p>
          <a:p>
            <a:pPr algn="l"/>
            <a:r>
              <a:rPr lang="en-US" sz="2200" b="0" i="0" u="none" strike="noStrike" baseline="0" dirty="0">
                <a:latin typeface="Times New Roman" panose="02020603050405020304" pitchFamily="18" charset="0"/>
                <a:cs typeface="Times New Roman" panose="02020603050405020304" pitchFamily="18" charset="0"/>
              </a:rPr>
              <a:t>Here the learning signal is equal to the neuron's output.</a:t>
            </a:r>
            <a:endParaRPr lang="en-US"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56310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algn="l"/>
            <a:r>
              <a:rPr lang="en-US" sz="2000" b="0" i="0" u="none" strike="noStrike" baseline="0" dirty="0">
                <a:latin typeface="Times New Roman" panose="02020603050405020304" pitchFamily="18" charset="0"/>
                <a:cs typeface="Times New Roman" panose="02020603050405020304" pitchFamily="18" charset="0"/>
              </a:rPr>
              <a:t>The weight update in Hebb rule is </a:t>
            </a:r>
            <a:r>
              <a:rPr lang="en-IN" sz="2000" b="0" i="0" u="none" strike="noStrike" baseline="0" dirty="0">
                <a:latin typeface="Times New Roman" panose="02020603050405020304" pitchFamily="18" charset="0"/>
                <a:cs typeface="Times New Roman" panose="02020603050405020304" pitchFamily="18" charset="0"/>
              </a:rPr>
              <a:t>given by:</a:t>
            </a:r>
          </a:p>
          <a:p>
            <a:pPr algn="l"/>
            <a:endParaRPr lang="en-IN" sz="2000" dirty="0">
              <a:latin typeface="Times New Roman" panose="02020603050405020304" pitchFamily="18" charset="0"/>
              <a:cs typeface="Times New Roman" panose="02020603050405020304" pitchFamily="18" charset="0"/>
            </a:endParaRPr>
          </a:p>
          <a:p>
            <a:pPr algn="l"/>
            <a:endParaRPr lang="en-IN" sz="2000" b="0" i="0" u="none" strike="noStrike" baseline="0" dirty="0">
              <a:latin typeface="Times New Roman" panose="02020603050405020304" pitchFamily="18" charset="0"/>
              <a:cs typeface="Times New Roman" panose="02020603050405020304" pitchFamily="18" charset="0"/>
            </a:endParaRPr>
          </a:p>
          <a:p>
            <a:pPr algn="l"/>
            <a:endParaRPr lang="en-IN" sz="2000" dirty="0">
              <a:latin typeface="Times New Roman" panose="02020603050405020304" pitchFamily="18" charset="0"/>
              <a:cs typeface="Times New Roman" panose="02020603050405020304" pitchFamily="18" charset="0"/>
            </a:endParaRPr>
          </a:p>
          <a:p>
            <a:pPr algn="l"/>
            <a:endParaRPr lang="en-IN" sz="2000" b="0" i="0" u="none" strike="noStrike" baseline="0" dirty="0">
              <a:latin typeface="Times New Roman" panose="02020603050405020304" pitchFamily="18" charset="0"/>
              <a:cs typeface="Times New Roman" panose="02020603050405020304" pitchFamily="18" charset="0"/>
            </a:endParaRPr>
          </a:p>
          <a:p>
            <a:pPr algn="l"/>
            <a:r>
              <a:rPr lang="en-US" sz="2000" b="0" i="0" u="none" strike="noStrike" baseline="0" dirty="0">
                <a:latin typeface="Times New Roman" panose="02020603050405020304" pitchFamily="18" charset="0"/>
                <a:cs typeface="Times New Roman" panose="02020603050405020304" pitchFamily="18" charset="0"/>
              </a:rPr>
              <a:t>The Hebb rule is more suited for </a:t>
            </a:r>
            <a:r>
              <a:rPr lang="en-US" sz="2000" dirty="0">
                <a:latin typeface="Times New Roman" panose="02020603050405020304" pitchFamily="18" charset="0"/>
                <a:cs typeface="Times New Roman" panose="02020603050405020304" pitchFamily="18" charset="0"/>
              </a:rPr>
              <a:t>bipolar</a:t>
            </a:r>
            <a:r>
              <a:rPr lang="en-US" sz="2000" b="0" i="0" u="none" strike="noStrike" baseline="0" dirty="0">
                <a:latin typeface="Times New Roman" panose="02020603050405020304" pitchFamily="18" charset="0"/>
                <a:cs typeface="Times New Roman" panose="02020603050405020304" pitchFamily="18" charset="0"/>
              </a:rPr>
              <a:t> data than binary data. If binary data is used, t</a:t>
            </a:r>
            <a:r>
              <a:rPr lang="en-US" sz="2000" dirty="0">
                <a:latin typeface="Times New Roman" panose="02020603050405020304" pitchFamily="18" charset="0"/>
                <a:cs typeface="Times New Roman" panose="02020603050405020304" pitchFamily="18" charset="0"/>
              </a:rPr>
              <a:t>hen</a:t>
            </a:r>
            <a:r>
              <a:rPr lang="en-US" sz="2000" b="0" i="0" u="none" strike="noStrike" baseline="0" dirty="0">
                <a:latin typeface="Times New Roman" panose="02020603050405020304" pitchFamily="18" charset="0"/>
                <a:cs typeface="Times New Roman" panose="02020603050405020304" pitchFamily="18" charset="0"/>
              </a:rPr>
              <a:t> above weight updating formula cannot distinguish two conditions namely;</a:t>
            </a:r>
          </a:p>
          <a:p>
            <a:pPr marL="0" indent="0" algn="l">
              <a:buNone/>
            </a:pPr>
            <a:r>
              <a:rPr lang="en-US" sz="2000" b="0" i="0" u="none" strike="noStrike" baseline="0" dirty="0">
                <a:latin typeface="Times New Roman" panose="02020603050405020304" pitchFamily="18" charset="0"/>
                <a:cs typeface="Times New Roman" panose="02020603050405020304" pitchFamily="18" charset="0"/>
              </a:rPr>
              <a:t>	1. A training pair in which an input unit is "on" and target value is "off."</a:t>
            </a:r>
          </a:p>
          <a:p>
            <a:pPr marL="0" indent="0" algn="l">
              <a:buNone/>
            </a:pPr>
            <a:r>
              <a:rPr lang="en-US" sz="2000" b="0" i="0" u="none" strike="noStrike" baseline="0" dirty="0">
                <a:latin typeface="Times New Roman" panose="02020603050405020304" pitchFamily="18" charset="0"/>
                <a:cs typeface="Times New Roman" panose="02020603050405020304" pitchFamily="18" charset="0"/>
              </a:rPr>
              <a:t>	2. A training pair in which both </a:t>
            </a:r>
            <a:r>
              <a:rPr lang="en-US" sz="2000" dirty="0">
                <a:latin typeface="Times New Roman" panose="02020603050405020304" pitchFamily="18" charset="0"/>
                <a:cs typeface="Times New Roman" panose="02020603050405020304" pitchFamily="18" charset="0"/>
              </a:rPr>
              <a:t>the</a:t>
            </a:r>
            <a:r>
              <a:rPr lang="en-US" sz="2000" b="0" i="0" u="none" strike="noStrike" baseline="0" dirty="0">
                <a:latin typeface="Times New Roman" panose="02020603050405020304" pitchFamily="18" charset="0"/>
                <a:cs typeface="Times New Roman" panose="02020603050405020304" pitchFamily="18" charset="0"/>
              </a:rPr>
              <a:t> input unit and the target value are "off."</a:t>
            </a:r>
            <a:r>
              <a:rPr lang="en-IN" sz="2000" b="0" i="0" u="none" strike="noStrike" baseline="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3" name="Picture 2">
            <a:extLst>
              <a:ext uri="{FF2B5EF4-FFF2-40B4-BE49-F238E27FC236}">
                <a16:creationId xmlns:a16="http://schemas.microsoft.com/office/drawing/2014/main" id="{590DECAA-6104-4042-962D-9167DFDE1E0F}"/>
              </a:ext>
            </a:extLst>
          </p:cNvPr>
          <p:cNvPicPr>
            <a:picLocks noChangeAspect="1"/>
          </p:cNvPicPr>
          <p:nvPr/>
        </p:nvPicPr>
        <p:blipFill>
          <a:blip r:embed="rId2"/>
          <a:stretch>
            <a:fillRect/>
          </a:stretch>
        </p:blipFill>
        <p:spPr>
          <a:xfrm>
            <a:off x="2781300" y="1981200"/>
            <a:ext cx="3581400" cy="589345"/>
          </a:xfrm>
          <a:prstGeom prst="rect">
            <a:avLst/>
          </a:prstGeom>
        </p:spPr>
      </p:pic>
      <p:sp>
        <p:nvSpPr>
          <p:cNvPr id="2" name="Title 1">
            <a:extLst>
              <a:ext uri="{FF2B5EF4-FFF2-40B4-BE49-F238E27FC236}">
                <a16:creationId xmlns:a16="http://schemas.microsoft.com/office/drawing/2014/main" id="{58474223-327A-5E1C-3B53-D35F826CF490}"/>
              </a:ext>
            </a:extLst>
          </p:cNvPr>
          <p:cNvSpPr txBox="1">
            <a:spLocks/>
          </p:cNvSpPr>
          <p:nvPr/>
        </p:nvSpPr>
        <p:spPr>
          <a:xfrm>
            <a:off x="2046065" y="0"/>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Hebb Network</a:t>
            </a:r>
            <a:endParaRPr lang="en-US" sz="2400" dirty="0"/>
          </a:p>
        </p:txBody>
      </p:sp>
    </p:spTree>
    <p:extLst>
      <p:ext uri="{BB962C8B-B14F-4D97-AF65-F5344CB8AC3E}">
        <p14:creationId xmlns:p14="http://schemas.microsoft.com/office/powerpoint/2010/main" val="48638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28A00B-0F85-4271-A8CB-15FABB892F2B}"/>
              </a:ext>
            </a:extLst>
          </p:cNvPr>
          <p:cNvPicPr>
            <a:picLocks noChangeAspect="1"/>
          </p:cNvPicPr>
          <p:nvPr/>
        </p:nvPicPr>
        <p:blipFill>
          <a:blip r:embed="rId2"/>
          <a:stretch>
            <a:fillRect/>
          </a:stretch>
        </p:blipFill>
        <p:spPr>
          <a:xfrm>
            <a:off x="3686499" y="709346"/>
            <a:ext cx="4114800" cy="6062158"/>
          </a:xfrm>
          <a:prstGeom prst="rect">
            <a:avLst/>
          </a:prstGeom>
        </p:spPr>
      </p:pic>
      <p:sp>
        <p:nvSpPr>
          <p:cNvPr id="2" name="Title 1">
            <a:extLst>
              <a:ext uri="{FF2B5EF4-FFF2-40B4-BE49-F238E27FC236}">
                <a16:creationId xmlns:a16="http://schemas.microsoft.com/office/drawing/2014/main" id="{308717A0-E23F-37E0-8A88-20E91999F58C}"/>
              </a:ext>
            </a:extLst>
          </p:cNvPr>
          <p:cNvSpPr txBox="1">
            <a:spLocks/>
          </p:cNvSpPr>
          <p:nvPr/>
        </p:nvSpPr>
        <p:spPr>
          <a:xfrm>
            <a:off x="2046065" y="0"/>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Hebb Network</a:t>
            </a:r>
            <a:endParaRPr lang="en-US" sz="2400" dirty="0"/>
          </a:p>
        </p:txBody>
      </p:sp>
    </p:spTree>
    <p:extLst>
      <p:ext uri="{BB962C8B-B14F-4D97-AF65-F5344CB8AC3E}">
        <p14:creationId xmlns:p14="http://schemas.microsoft.com/office/powerpoint/2010/main" val="3014244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96565" y="778474"/>
            <a:ext cx="8742405" cy="5906530"/>
          </a:xfrm>
        </p:spPr>
        <p:txBody>
          <a:bodyPr>
            <a:noAutofit/>
          </a:bodyPr>
          <a:lstStyle/>
          <a:p>
            <a:pPr algn="just"/>
            <a:r>
              <a:rPr lang="en-US" sz="2200" b="1" dirty="0"/>
              <a:t>Linear Regression:</a:t>
            </a:r>
          </a:p>
          <a:p>
            <a:pPr algn="just">
              <a:buFont typeface="Arial" panose="020B0604020202020204" pitchFamily="34" charset="0"/>
              <a:buChar char="•"/>
            </a:pPr>
            <a:r>
              <a:rPr lang="en-US" sz="2200" dirty="0"/>
              <a:t>Linear Regression is one of the most simple Machine learning algorithm that comes under Supervised Learning technique and used for solving regression problems.</a:t>
            </a:r>
          </a:p>
          <a:p>
            <a:pPr algn="just">
              <a:buFont typeface="Arial" panose="020B0604020202020204" pitchFamily="34" charset="0"/>
              <a:buChar char="•"/>
            </a:pPr>
            <a:r>
              <a:rPr lang="en-US" sz="2200" dirty="0"/>
              <a:t>It is used for predicting the continuous dependent variable with the help of independent variables.</a:t>
            </a:r>
          </a:p>
          <a:p>
            <a:pPr algn="just">
              <a:buFont typeface="Arial" panose="020B0604020202020204" pitchFamily="34" charset="0"/>
              <a:buChar char="•"/>
            </a:pPr>
            <a:r>
              <a:rPr lang="en-US" sz="2200" dirty="0"/>
              <a:t>The goal of the Linear regression is to find the best fit line that can accurately predict the output for the continuous dependent variable.</a:t>
            </a:r>
          </a:p>
          <a:p>
            <a:pPr algn="just">
              <a:buFont typeface="Arial" panose="020B0604020202020204" pitchFamily="34" charset="0"/>
              <a:buChar char="•"/>
            </a:pPr>
            <a:r>
              <a:rPr lang="en-US" sz="2200" dirty="0"/>
              <a:t>If single independent variable is used for prediction then it is called Simple Linear Regression and if there are more than two independent variables then such regression is called as Multiple Linear Regression.</a:t>
            </a:r>
          </a:p>
          <a:p>
            <a:pPr algn="just">
              <a:buFont typeface="Arial" panose="020B0604020202020204" pitchFamily="34" charset="0"/>
              <a:buChar char="•"/>
            </a:pPr>
            <a:r>
              <a:rPr lang="en-US" sz="2200" dirty="0"/>
              <a:t>By finding the best fit line, algorithm establish the relationship between dependent variable and independent variable. And the relationship should be of linear nature.</a:t>
            </a:r>
          </a:p>
          <a:p>
            <a:pPr algn="just">
              <a:buFont typeface="Arial" panose="020B0604020202020204" pitchFamily="34" charset="0"/>
              <a:buChar char="•"/>
            </a:pPr>
            <a:r>
              <a:rPr lang="en-US" sz="2200" dirty="0"/>
              <a:t>The output for Linear regression should only be the continuous values such as price, age, salary, etc. The relationship between the dependent variable and independent variable can be shown in below image:</a:t>
            </a:r>
          </a:p>
          <a:p>
            <a:pPr marL="287020" indent="-274320" algn="just">
              <a:lnSpc>
                <a:spcPct val="150000"/>
              </a:lnSpc>
              <a:spcBef>
                <a:spcPts val="95"/>
              </a:spcBef>
              <a:buClr>
                <a:schemeClr val="tx1"/>
              </a:buClr>
              <a:buSzPct val="93181"/>
              <a:tabLst>
                <a:tab pos="286385" algn="l"/>
                <a:tab pos="287020" algn="l"/>
              </a:tabLst>
            </a:pPr>
            <a:endParaRPr lang="en-US" sz="2200" dirty="0"/>
          </a:p>
          <a:p>
            <a:pPr marL="287020" indent="-274320" algn="just">
              <a:lnSpc>
                <a:spcPct val="150000"/>
              </a:lnSpc>
              <a:spcBef>
                <a:spcPts val="95"/>
              </a:spcBef>
              <a:buClr>
                <a:schemeClr val="tx1"/>
              </a:buClr>
              <a:buSzPct val="93181"/>
              <a:tabLst>
                <a:tab pos="286385" algn="l"/>
                <a:tab pos="287020" algn="l"/>
              </a:tabLst>
            </a:pPr>
            <a:endParaRPr lang="en-US" sz="2200" dirty="0"/>
          </a:p>
          <a:p>
            <a:pPr marL="287020" indent="-274320" algn="just">
              <a:lnSpc>
                <a:spcPct val="150000"/>
              </a:lnSpc>
              <a:spcBef>
                <a:spcPts val="95"/>
              </a:spcBef>
              <a:buClr>
                <a:schemeClr val="tx1"/>
              </a:buClr>
              <a:buSzPct val="93181"/>
              <a:tabLst>
                <a:tab pos="286385" algn="l"/>
                <a:tab pos="287020" algn="l"/>
              </a:tabLst>
            </a:pPr>
            <a:endParaRPr lang="en-US" sz="2200" dirty="0"/>
          </a:p>
        </p:txBody>
      </p:sp>
      <p:sp>
        <p:nvSpPr>
          <p:cNvPr id="2" name="Title 1">
            <a:extLst>
              <a:ext uri="{FF2B5EF4-FFF2-40B4-BE49-F238E27FC236}">
                <a16:creationId xmlns:a16="http://schemas.microsoft.com/office/drawing/2014/main" id="{11380641-261A-EC15-53DC-7004A99B2073}"/>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Regression </a:t>
            </a:r>
          </a:p>
        </p:txBody>
      </p:sp>
    </p:spTree>
    <p:extLst>
      <p:ext uri="{BB962C8B-B14F-4D97-AF65-F5344CB8AC3E}">
        <p14:creationId xmlns:p14="http://schemas.microsoft.com/office/powerpoint/2010/main" val="29876654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000002"/>
            <a:ext cx="8229600" cy="5153659"/>
          </a:xfrm>
        </p:spPr>
        <p:txBody>
          <a:bodyPr>
            <a:noAutofit/>
          </a:bodyPr>
          <a:lstStyle/>
          <a:p>
            <a:pPr algn="l"/>
            <a:r>
              <a:rPr lang="en-US" sz="2000" b="0" i="0" u="none" strike="noStrike" baseline="0" dirty="0">
                <a:latin typeface="Times New Roman" panose="02020603050405020304" pitchFamily="18" charset="0"/>
                <a:cs typeface="Times New Roman" panose="02020603050405020304" pitchFamily="18" charset="0"/>
              </a:rPr>
              <a:t>Design a Hebb net to implement logical AND function (use bipolar inputs and targets).</a:t>
            </a:r>
            <a:endParaRPr lang="en-US" sz="2000" dirty="0">
              <a:latin typeface="Times New Roman" panose="02020603050405020304" pitchFamily="18" charset="0"/>
              <a:cs typeface="Times New Roman" panose="02020603050405020304" pitchFamily="18" charset="0"/>
            </a:endParaRPr>
          </a:p>
          <a:p>
            <a:pPr algn="l"/>
            <a:r>
              <a:rPr lang="en-US" sz="2000" b="1" i="0" u="none" strike="noStrike" baseline="0" dirty="0">
                <a:latin typeface="Times New Roman" panose="02020603050405020304" pitchFamily="18" charset="0"/>
                <a:cs typeface="Times New Roman" panose="02020603050405020304" pitchFamily="18" charset="0"/>
              </a:rPr>
              <a:t>Solution: </a:t>
            </a:r>
            <a:r>
              <a:rPr lang="en-US" sz="2000" b="0" i="0" u="none" strike="noStrike" baseline="0" dirty="0">
                <a:latin typeface="Times New Roman" panose="02020603050405020304" pitchFamily="18" charset="0"/>
                <a:cs typeface="Times New Roman" panose="02020603050405020304" pitchFamily="18" charset="0"/>
              </a:rPr>
              <a:t>The training data for the AND function is</a:t>
            </a:r>
          </a:p>
          <a:p>
            <a:pPr algn="l"/>
            <a:r>
              <a:rPr lang="en-IN" sz="2000" b="0" i="0" u="none" strike="noStrike" baseline="0" dirty="0">
                <a:latin typeface="Times New Roman" panose="02020603050405020304" pitchFamily="18" charset="0"/>
                <a:cs typeface="Times New Roman" panose="02020603050405020304" pitchFamily="18" charset="0"/>
              </a:rPr>
              <a:t>given in Table:</a:t>
            </a:r>
          </a:p>
          <a:p>
            <a:pPr algn="l"/>
            <a:endParaRPr lang="en-IN" sz="2000" dirty="0">
              <a:latin typeface="Times New Roman" panose="02020603050405020304" pitchFamily="18" charset="0"/>
              <a:cs typeface="Times New Roman" panose="02020603050405020304" pitchFamily="18" charset="0"/>
            </a:endParaRPr>
          </a:p>
          <a:p>
            <a:pPr algn="l"/>
            <a:endParaRPr lang="en-IN" sz="2000" b="0" i="0" u="none" strike="noStrike" baseline="0" dirty="0">
              <a:latin typeface="Times New Roman" panose="02020603050405020304" pitchFamily="18" charset="0"/>
              <a:cs typeface="Times New Roman" panose="02020603050405020304" pitchFamily="18" charset="0"/>
            </a:endParaRPr>
          </a:p>
          <a:p>
            <a:pPr algn="l"/>
            <a:endParaRPr lang="en-IN" sz="2000" dirty="0">
              <a:latin typeface="Times New Roman" panose="02020603050405020304" pitchFamily="18" charset="0"/>
              <a:cs typeface="Times New Roman" panose="02020603050405020304" pitchFamily="18" charset="0"/>
            </a:endParaRPr>
          </a:p>
          <a:p>
            <a:pPr algn="l"/>
            <a:endParaRPr lang="en-IN" sz="2000" b="0" i="0" u="none" strike="noStrike" baseline="0" dirty="0">
              <a:latin typeface="Times New Roman" panose="02020603050405020304" pitchFamily="18" charset="0"/>
              <a:cs typeface="Times New Roman" panose="02020603050405020304" pitchFamily="18" charset="0"/>
            </a:endParaRPr>
          </a:p>
          <a:p>
            <a:pPr algn="l"/>
            <a:endParaRPr lang="en-IN" sz="2000" dirty="0">
              <a:latin typeface="Times New Roman" panose="02020603050405020304" pitchFamily="18" charset="0"/>
              <a:cs typeface="Times New Roman" panose="02020603050405020304" pitchFamily="18" charset="0"/>
            </a:endParaRPr>
          </a:p>
          <a:p>
            <a:pPr algn="l"/>
            <a:endParaRPr lang="en-IN" sz="2000" b="0" i="0" u="none" strike="noStrike" baseline="0" dirty="0">
              <a:latin typeface="Times New Roman" panose="02020603050405020304" pitchFamily="18" charset="0"/>
              <a:cs typeface="Times New Roman" panose="02020603050405020304" pitchFamily="18" charset="0"/>
            </a:endParaRPr>
          </a:p>
          <a:p>
            <a:pPr algn="l"/>
            <a:r>
              <a:rPr lang="en-US" sz="2000" b="0" i="0" u="none" strike="noStrike" baseline="0" dirty="0">
                <a:latin typeface="Times New Roman" panose="02020603050405020304" pitchFamily="18" charset="0"/>
                <a:cs typeface="Times New Roman" panose="02020603050405020304" pitchFamily="18" charset="0"/>
              </a:rPr>
              <a:t>The network is trained using the Hebb network training</a:t>
            </a:r>
          </a:p>
          <a:p>
            <a:pPr algn="l"/>
            <a:r>
              <a:rPr lang="en-US" sz="2000" b="0" i="0" u="none" strike="noStrike" baseline="0" dirty="0">
                <a:latin typeface="Times New Roman" panose="02020603050405020304" pitchFamily="18" charset="0"/>
                <a:cs typeface="Times New Roman" panose="02020603050405020304" pitchFamily="18" charset="0"/>
              </a:rPr>
              <a:t>algorithm. </a:t>
            </a:r>
            <a:r>
              <a:rPr lang="en-US" sz="2000" b="0" i="0" u="none" strike="noStrike" baseline="0" dirty="0" err="1">
                <a:latin typeface="Times New Roman" panose="02020603050405020304" pitchFamily="18" charset="0"/>
                <a:cs typeface="Times New Roman" panose="02020603050405020304" pitchFamily="18" charset="0"/>
              </a:rPr>
              <a:t>lnitially</a:t>
            </a:r>
            <a:r>
              <a:rPr lang="en-US" sz="2000" b="0" i="0" u="none" strike="noStrike" baseline="0" dirty="0">
                <a:latin typeface="Times New Roman" panose="02020603050405020304" pitchFamily="18" charset="0"/>
                <a:cs typeface="Times New Roman" panose="02020603050405020304" pitchFamily="18" charset="0"/>
              </a:rPr>
              <a:t> the weights and bias are set to zero, i.e.,</a:t>
            </a:r>
            <a:r>
              <a:rPr lang="en-IN" sz="2000" b="0" i="0" u="none" strike="noStrike" baseline="0" dirty="0">
                <a:latin typeface="Times New Roman" panose="02020603050405020304" pitchFamily="18" charset="0"/>
                <a:cs typeface="Times New Roman" panose="02020603050405020304" pitchFamily="18" charset="0"/>
              </a:rPr>
              <a:t> </a:t>
            </a:r>
          </a:p>
          <a:p>
            <a:pPr algn="l"/>
            <a:r>
              <a:rPr lang="en-US" sz="2000" dirty="0">
                <a:latin typeface="Times New Roman" panose="02020603050405020304" pitchFamily="18" charset="0"/>
                <a:cs typeface="Times New Roman" panose="02020603050405020304" pitchFamily="18" charset="0"/>
              </a:rPr>
              <a:t>W1=w2=b=0 </a:t>
            </a:r>
          </a:p>
        </p:txBody>
      </p:sp>
      <p:pic>
        <p:nvPicPr>
          <p:cNvPr id="3" name="Picture 2">
            <a:extLst>
              <a:ext uri="{FF2B5EF4-FFF2-40B4-BE49-F238E27FC236}">
                <a16:creationId xmlns:a16="http://schemas.microsoft.com/office/drawing/2014/main" id="{996F62BF-4ACC-4915-A712-6082047E9B42}"/>
              </a:ext>
            </a:extLst>
          </p:cNvPr>
          <p:cNvPicPr>
            <a:picLocks noChangeAspect="1"/>
          </p:cNvPicPr>
          <p:nvPr/>
        </p:nvPicPr>
        <p:blipFill>
          <a:blip r:embed="rId2"/>
          <a:stretch>
            <a:fillRect/>
          </a:stretch>
        </p:blipFill>
        <p:spPr>
          <a:xfrm>
            <a:off x="2743200" y="2362200"/>
            <a:ext cx="2438400" cy="1903444"/>
          </a:xfrm>
          <a:prstGeom prst="rect">
            <a:avLst/>
          </a:prstGeom>
        </p:spPr>
      </p:pic>
      <p:sp>
        <p:nvSpPr>
          <p:cNvPr id="2" name="Title 1">
            <a:extLst>
              <a:ext uri="{FF2B5EF4-FFF2-40B4-BE49-F238E27FC236}">
                <a16:creationId xmlns:a16="http://schemas.microsoft.com/office/drawing/2014/main" id="{A7B04D65-A403-19E3-270C-43CCCADBCB62}"/>
              </a:ext>
            </a:extLst>
          </p:cNvPr>
          <p:cNvSpPr txBox="1">
            <a:spLocks/>
          </p:cNvSpPr>
          <p:nvPr/>
        </p:nvSpPr>
        <p:spPr>
          <a:xfrm>
            <a:off x="2046065" y="0"/>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Hebb Network</a:t>
            </a:r>
            <a:endParaRPr lang="en-US" sz="2400" dirty="0"/>
          </a:p>
        </p:txBody>
      </p:sp>
    </p:spTree>
    <p:extLst>
      <p:ext uri="{BB962C8B-B14F-4D97-AF65-F5344CB8AC3E}">
        <p14:creationId xmlns:p14="http://schemas.microsoft.com/office/powerpoint/2010/main" val="3849452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3" name="Picture 2">
            <a:extLst>
              <a:ext uri="{FF2B5EF4-FFF2-40B4-BE49-F238E27FC236}">
                <a16:creationId xmlns:a16="http://schemas.microsoft.com/office/drawing/2014/main" id="{27FCAB6D-C995-41FA-98E1-873608433C88}"/>
              </a:ext>
            </a:extLst>
          </p:cNvPr>
          <p:cNvPicPr>
            <a:picLocks noChangeAspect="1"/>
          </p:cNvPicPr>
          <p:nvPr/>
        </p:nvPicPr>
        <p:blipFill>
          <a:blip r:embed="rId2"/>
          <a:stretch>
            <a:fillRect/>
          </a:stretch>
        </p:blipFill>
        <p:spPr>
          <a:xfrm>
            <a:off x="1905000" y="971996"/>
            <a:ext cx="5130478" cy="2905526"/>
          </a:xfrm>
          <a:prstGeom prst="rect">
            <a:avLst/>
          </a:prstGeom>
        </p:spPr>
      </p:pic>
      <p:pic>
        <p:nvPicPr>
          <p:cNvPr id="11" name="Picture 10">
            <a:extLst>
              <a:ext uri="{FF2B5EF4-FFF2-40B4-BE49-F238E27FC236}">
                <a16:creationId xmlns:a16="http://schemas.microsoft.com/office/drawing/2014/main" id="{9884A854-0A4C-45EE-BE6E-A12CBF8CC826}"/>
              </a:ext>
            </a:extLst>
          </p:cNvPr>
          <p:cNvPicPr>
            <a:picLocks noChangeAspect="1"/>
          </p:cNvPicPr>
          <p:nvPr/>
        </p:nvPicPr>
        <p:blipFill>
          <a:blip r:embed="rId3"/>
          <a:stretch>
            <a:fillRect/>
          </a:stretch>
        </p:blipFill>
        <p:spPr>
          <a:xfrm>
            <a:off x="2356959" y="4139876"/>
            <a:ext cx="3491694" cy="1647644"/>
          </a:xfrm>
          <a:prstGeom prst="rect">
            <a:avLst/>
          </a:prstGeom>
        </p:spPr>
      </p:pic>
      <p:sp>
        <p:nvSpPr>
          <p:cNvPr id="2" name="Title 1">
            <a:extLst>
              <a:ext uri="{FF2B5EF4-FFF2-40B4-BE49-F238E27FC236}">
                <a16:creationId xmlns:a16="http://schemas.microsoft.com/office/drawing/2014/main" id="{42E91227-285F-E492-6148-53A8A0E63421}"/>
              </a:ext>
            </a:extLst>
          </p:cNvPr>
          <p:cNvSpPr txBox="1">
            <a:spLocks/>
          </p:cNvSpPr>
          <p:nvPr/>
        </p:nvSpPr>
        <p:spPr>
          <a:xfrm>
            <a:off x="2046065" y="0"/>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Hebb Network</a:t>
            </a:r>
            <a:endParaRPr lang="en-US" sz="2400" dirty="0"/>
          </a:p>
        </p:txBody>
      </p:sp>
    </p:spTree>
    <p:extLst>
      <p:ext uri="{BB962C8B-B14F-4D97-AF65-F5344CB8AC3E}">
        <p14:creationId xmlns:p14="http://schemas.microsoft.com/office/powerpoint/2010/main" val="2427613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3" name="Picture 2">
            <a:extLst>
              <a:ext uri="{FF2B5EF4-FFF2-40B4-BE49-F238E27FC236}">
                <a16:creationId xmlns:a16="http://schemas.microsoft.com/office/drawing/2014/main" id="{50F2DCBF-3BC2-4F64-B0C0-F25776926A8A}"/>
              </a:ext>
            </a:extLst>
          </p:cNvPr>
          <p:cNvPicPr>
            <a:picLocks noChangeAspect="1"/>
          </p:cNvPicPr>
          <p:nvPr/>
        </p:nvPicPr>
        <p:blipFill>
          <a:blip r:embed="rId2"/>
          <a:stretch>
            <a:fillRect/>
          </a:stretch>
        </p:blipFill>
        <p:spPr>
          <a:xfrm>
            <a:off x="2280920" y="900573"/>
            <a:ext cx="4456253" cy="755971"/>
          </a:xfrm>
          <a:prstGeom prst="rect">
            <a:avLst/>
          </a:prstGeom>
        </p:spPr>
      </p:pic>
      <p:pic>
        <p:nvPicPr>
          <p:cNvPr id="11" name="Picture 10">
            <a:extLst>
              <a:ext uri="{FF2B5EF4-FFF2-40B4-BE49-F238E27FC236}">
                <a16:creationId xmlns:a16="http://schemas.microsoft.com/office/drawing/2014/main" id="{21D17EB9-4108-4804-BCE8-E0D432CA0897}"/>
              </a:ext>
            </a:extLst>
          </p:cNvPr>
          <p:cNvPicPr>
            <a:picLocks noChangeAspect="1"/>
          </p:cNvPicPr>
          <p:nvPr/>
        </p:nvPicPr>
        <p:blipFill>
          <a:blip r:embed="rId3"/>
          <a:stretch>
            <a:fillRect/>
          </a:stretch>
        </p:blipFill>
        <p:spPr>
          <a:xfrm>
            <a:off x="2280920" y="1871317"/>
            <a:ext cx="4456253" cy="2717411"/>
          </a:xfrm>
          <a:prstGeom prst="rect">
            <a:avLst/>
          </a:prstGeom>
        </p:spPr>
      </p:pic>
      <p:pic>
        <p:nvPicPr>
          <p:cNvPr id="13" name="Picture 12">
            <a:extLst>
              <a:ext uri="{FF2B5EF4-FFF2-40B4-BE49-F238E27FC236}">
                <a16:creationId xmlns:a16="http://schemas.microsoft.com/office/drawing/2014/main" id="{C85CF913-2DD9-47DA-9DC7-3B4FD67774A1}"/>
              </a:ext>
            </a:extLst>
          </p:cNvPr>
          <p:cNvPicPr>
            <a:picLocks noChangeAspect="1"/>
          </p:cNvPicPr>
          <p:nvPr/>
        </p:nvPicPr>
        <p:blipFill>
          <a:blip r:embed="rId4"/>
          <a:stretch>
            <a:fillRect/>
          </a:stretch>
        </p:blipFill>
        <p:spPr>
          <a:xfrm>
            <a:off x="2280920" y="4647110"/>
            <a:ext cx="4372390" cy="1494162"/>
          </a:xfrm>
          <a:prstGeom prst="rect">
            <a:avLst/>
          </a:prstGeom>
        </p:spPr>
      </p:pic>
      <p:sp>
        <p:nvSpPr>
          <p:cNvPr id="2" name="Title 1">
            <a:extLst>
              <a:ext uri="{FF2B5EF4-FFF2-40B4-BE49-F238E27FC236}">
                <a16:creationId xmlns:a16="http://schemas.microsoft.com/office/drawing/2014/main" id="{2D3BD904-A6AC-F037-7944-A831FD5B5AB7}"/>
              </a:ext>
            </a:extLst>
          </p:cNvPr>
          <p:cNvSpPr txBox="1">
            <a:spLocks/>
          </p:cNvSpPr>
          <p:nvPr/>
        </p:nvSpPr>
        <p:spPr>
          <a:xfrm>
            <a:off x="2046065" y="0"/>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Hebb Network</a:t>
            </a:r>
            <a:endParaRPr lang="en-US" sz="2400" dirty="0"/>
          </a:p>
        </p:txBody>
      </p:sp>
    </p:spTree>
    <p:extLst>
      <p:ext uri="{BB962C8B-B14F-4D97-AF65-F5344CB8AC3E}">
        <p14:creationId xmlns:p14="http://schemas.microsoft.com/office/powerpoint/2010/main" val="22214375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3" name="Picture 2">
            <a:extLst>
              <a:ext uri="{FF2B5EF4-FFF2-40B4-BE49-F238E27FC236}">
                <a16:creationId xmlns:a16="http://schemas.microsoft.com/office/drawing/2014/main" id="{939DBCB9-4120-46B4-A118-C2497B51F6AB}"/>
              </a:ext>
            </a:extLst>
          </p:cNvPr>
          <p:cNvPicPr>
            <a:picLocks noChangeAspect="1"/>
          </p:cNvPicPr>
          <p:nvPr/>
        </p:nvPicPr>
        <p:blipFill>
          <a:blip r:embed="rId2"/>
          <a:stretch>
            <a:fillRect/>
          </a:stretch>
        </p:blipFill>
        <p:spPr>
          <a:xfrm>
            <a:off x="1152679" y="1692717"/>
            <a:ext cx="7150596" cy="3842741"/>
          </a:xfrm>
          <a:prstGeom prst="rect">
            <a:avLst/>
          </a:prstGeom>
        </p:spPr>
      </p:pic>
      <p:sp>
        <p:nvSpPr>
          <p:cNvPr id="2" name="Title 1">
            <a:extLst>
              <a:ext uri="{FF2B5EF4-FFF2-40B4-BE49-F238E27FC236}">
                <a16:creationId xmlns:a16="http://schemas.microsoft.com/office/drawing/2014/main" id="{FFB0F7AB-38CA-0DDA-D4FE-3150FDD3C95B}"/>
              </a:ext>
            </a:extLst>
          </p:cNvPr>
          <p:cNvSpPr txBox="1">
            <a:spLocks/>
          </p:cNvSpPr>
          <p:nvPr/>
        </p:nvSpPr>
        <p:spPr>
          <a:xfrm>
            <a:off x="2046065" y="0"/>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Hebb Network</a:t>
            </a:r>
            <a:endParaRPr lang="en-US" sz="2400" dirty="0"/>
          </a:p>
        </p:txBody>
      </p:sp>
    </p:spTree>
    <p:extLst>
      <p:ext uri="{BB962C8B-B14F-4D97-AF65-F5344CB8AC3E}">
        <p14:creationId xmlns:p14="http://schemas.microsoft.com/office/powerpoint/2010/main" val="12965222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3" name="Picture 2">
            <a:extLst>
              <a:ext uri="{FF2B5EF4-FFF2-40B4-BE49-F238E27FC236}">
                <a16:creationId xmlns:a16="http://schemas.microsoft.com/office/drawing/2014/main" id="{BEBC93B5-034D-46D5-B7ED-8D6771C5BBA7}"/>
              </a:ext>
            </a:extLst>
          </p:cNvPr>
          <p:cNvPicPr>
            <a:picLocks noChangeAspect="1"/>
          </p:cNvPicPr>
          <p:nvPr/>
        </p:nvPicPr>
        <p:blipFill>
          <a:blip r:embed="rId2"/>
          <a:stretch>
            <a:fillRect/>
          </a:stretch>
        </p:blipFill>
        <p:spPr>
          <a:xfrm>
            <a:off x="2041946" y="770350"/>
            <a:ext cx="5060108" cy="5432176"/>
          </a:xfrm>
          <a:prstGeom prst="rect">
            <a:avLst/>
          </a:prstGeom>
        </p:spPr>
      </p:pic>
      <p:sp>
        <p:nvSpPr>
          <p:cNvPr id="2" name="Title 1">
            <a:extLst>
              <a:ext uri="{FF2B5EF4-FFF2-40B4-BE49-F238E27FC236}">
                <a16:creationId xmlns:a16="http://schemas.microsoft.com/office/drawing/2014/main" id="{F92FEAC5-54F9-A5A8-A7B7-AF2809234047}"/>
              </a:ext>
            </a:extLst>
          </p:cNvPr>
          <p:cNvSpPr txBox="1">
            <a:spLocks/>
          </p:cNvSpPr>
          <p:nvPr/>
        </p:nvSpPr>
        <p:spPr>
          <a:xfrm>
            <a:off x="2046065" y="0"/>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Hebb Network</a:t>
            </a:r>
            <a:endParaRPr lang="en-US" sz="2400" dirty="0"/>
          </a:p>
        </p:txBody>
      </p:sp>
    </p:spTree>
    <p:extLst>
      <p:ext uri="{BB962C8B-B14F-4D97-AF65-F5344CB8AC3E}">
        <p14:creationId xmlns:p14="http://schemas.microsoft.com/office/powerpoint/2010/main" val="33793046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62973"/>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3" name="Picture 2">
            <a:extLst>
              <a:ext uri="{FF2B5EF4-FFF2-40B4-BE49-F238E27FC236}">
                <a16:creationId xmlns:a16="http://schemas.microsoft.com/office/drawing/2014/main" id="{66F0B677-EB60-4BD3-A0B1-345356769F84}"/>
              </a:ext>
            </a:extLst>
          </p:cNvPr>
          <p:cNvPicPr>
            <a:picLocks noChangeAspect="1"/>
          </p:cNvPicPr>
          <p:nvPr/>
        </p:nvPicPr>
        <p:blipFill>
          <a:blip r:embed="rId2"/>
          <a:stretch>
            <a:fillRect/>
          </a:stretch>
        </p:blipFill>
        <p:spPr>
          <a:xfrm>
            <a:off x="1257139" y="721360"/>
            <a:ext cx="3264061" cy="2986268"/>
          </a:xfrm>
          <a:prstGeom prst="rect">
            <a:avLst/>
          </a:prstGeom>
        </p:spPr>
      </p:pic>
      <p:pic>
        <p:nvPicPr>
          <p:cNvPr id="11" name="Picture 10">
            <a:extLst>
              <a:ext uri="{FF2B5EF4-FFF2-40B4-BE49-F238E27FC236}">
                <a16:creationId xmlns:a16="http://schemas.microsoft.com/office/drawing/2014/main" id="{49619E3F-432A-4D35-8CBE-FFBD7326F5D5}"/>
              </a:ext>
            </a:extLst>
          </p:cNvPr>
          <p:cNvPicPr>
            <a:picLocks noChangeAspect="1"/>
          </p:cNvPicPr>
          <p:nvPr/>
        </p:nvPicPr>
        <p:blipFill>
          <a:blip r:embed="rId3"/>
          <a:stretch>
            <a:fillRect/>
          </a:stretch>
        </p:blipFill>
        <p:spPr>
          <a:xfrm>
            <a:off x="4898020" y="721360"/>
            <a:ext cx="3310359" cy="2905246"/>
          </a:xfrm>
          <a:prstGeom prst="rect">
            <a:avLst/>
          </a:prstGeom>
        </p:spPr>
      </p:pic>
      <p:pic>
        <p:nvPicPr>
          <p:cNvPr id="13" name="Picture 12">
            <a:extLst>
              <a:ext uri="{FF2B5EF4-FFF2-40B4-BE49-F238E27FC236}">
                <a16:creationId xmlns:a16="http://schemas.microsoft.com/office/drawing/2014/main" id="{9C9ED0E7-9A71-46A9-BEDE-81C41E16DC18}"/>
              </a:ext>
            </a:extLst>
          </p:cNvPr>
          <p:cNvPicPr>
            <a:picLocks noChangeAspect="1"/>
          </p:cNvPicPr>
          <p:nvPr/>
        </p:nvPicPr>
        <p:blipFill>
          <a:blip r:embed="rId4"/>
          <a:stretch>
            <a:fillRect/>
          </a:stretch>
        </p:blipFill>
        <p:spPr>
          <a:xfrm>
            <a:off x="2984403" y="4103047"/>
            <a:ext cx="3240911" cy="2057508"/>
          </a:xfrm>
          <a:prstGeom prst="rect">
            <a:avLst/>
          </a:prstGeom>
        </p:spPr>
      </p:pic>
      <p:sp>
        <p:nvSpPr>
          <p:cNvPr id="2" name="Title 1">
            <a:extLst>
              <a:ext uri="{FF2B5EF4-FFF2-40B4-BE49-F238E27FC236}">
                <a16:creationId xmlns:a16="http://schemas.microsoft.com/office/drawing/2014/main" id="{FE5AE6D2-B2D0-7DA3-39ED-F5226F802F67}"/>
              </a:ext>
            </a:extLst>
          </p:cNvPr>
          <p:cNvSpPr txBox="1">
            <a:spLocks/>
          </p:cNvSpPr>
          <p:nvPr/>
        </p:nvSpPr>
        <p:spPr>
          <a:xfrm>
            <a:off x="2046065" y="0"/>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Hebb Network</a:t>
            </a:r>
            <a:endParaRPr lang="en-US" sz="2400" dirty="0"/>
          </a:p>
        </p:txBody>
      </p:sp>
    </p:spTree>
    <p:extLst>
      <p:ext uri="{BB962C8B-B14F-4D97-AF65-F5344CB8AC3E}">
        <p14:creationId xmlns:p14="http://schemas.microsoft.com/office/powerpoint/2010/main" val="38922574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3" name="Picture 2">
            <a:extLst>
              <a:ext uri="{FF2B5EF4-FFF2-40B4-BE49-F238E27FC236}">
                <a16:creationId xmlns:a16="http://schemas.microsoft.com/office/drawing/2014/main" id="{CFA47247-9A48-45C7-8B1F-5EC50AA98891}"/>
              </a:ext>
            </a:extLst>
          </p:cNvPr>
          <p:cNvPicPr>
            <a:picLocks noChangeAspect="1"/>
          </p:cNvPicPr>
          <p:nvPr/>
        </p:nvPicPr>
        <p:blipFill>
          <a:blip r:embed="rId2"/>
          <a:stretch>
            <a:fillRect/>
          </a:stretch>
        </p:blipFill>
        <p:spPr>
          <a:xfrm>
            <a:off x="2590800" y="743238"/>
            <a:ext cx="4487476" cy="2743200"/>
          </a:xfrm>
          <a:prstGeom prst="rect">
            <a:avLst/>
          </a:prstGeom>
        </p:spPr>
      </p:pic>
      <p:pic>
        <p:nvPicPr>
          <p:cNvPr id="11" name="Picture 10">
            <a:extLst>
              <a:ext uri="{FF2B5EF4-FFF2-40B4-BE49-F238E27FC236}">
                <a16:creationId xmlns:a16="http://schemas.microsoft.com/office/drawing/2014/main" id="{DF89C4A2-AA99-4188-945C-4A0EB3FC4856}"/>
              </a:ext>
            </a:extLst>
          </p:cNvPr>
          <p:cNvPicPr>
            <a:picLocks noChangeAspect="1"/>
          </p:cNvPicPr>
          <p:nvPr/>
        </p:nvPicPr>
        <p:blipFill>
          <a:blip r:embed="rId3"/>
          <a:stretch>
            <a:fillRect/>
          </a:stretch>
        </p:blipFill>
        <p:spPr>
          <a:xfrm>
            <a:off x="3352800" y="3616489"/>
            <a:ext cx="4872652" cy="2670588"/>
          </a:xfrm>
          <a:prstGeom prst="rect">
            <a:avLst/>
          </a:prstGeom>
        </p:spPr>
      </p:pic>
      <p:pic>
        <p:nvPicPr>
          <p:cNvPr id="13" name="Picture 12">
            <a:extLst>
              <a:ext uri="{FF2B5EF4-FFF2-40B4-BE49-F238E27FC236}">
                <a16:creationId xmlns:a16="http://schemas.microsoft.com/office/drawing/2014/main" id="{FE5C7E57-D0CC-442F-BDDD-3806D028AC55}"/>
              </a:ext>
            </a:extLst>
          </p:cNvPr>
          <p:cNvPicPr>
            <a:picLocks noChangeAspect="1"/>
          </p:cNvPicPr>
          <p:nvPr/>
        </p:nvPicPr>
        <p:blipFill>
          <a:blip r:embed="rId4"/>
          <a:stretch>
            <a:fillRect/>
          </a:stretch>
        </p:blipFill>
        <p:spPr>
          <a:xfrm>
            <a:off x="152400" y="3886200"/>
            <a:ext cx="3276600" cy="537826"/>
          </a:xfrm>
          <a:prstGeom prst="rect">
            <a:avLst/>
          </a:prstGeom>
        </p:spPr>
      </p:pic>
      <p:sp>
        <p:nvSpPr>
          <p:cNvPr id="2" name="Title 1">
            <a:extLst>
              <a:ext uri="{FF2B5EF4-FFF2-40B4-BE49-F238E27FC236}">
                <a16:creationId xmlns:a16="http://schemas.microsoft.com/office/drawing/2014/main" id="{ED69EB08-2340-9BED-30BE-1BA4A2DCF42E}"/>
              </a:ext>
            </a:extLst>
          </p:cNvPr>
          <p:cNvSpPr txBox="1">
            <a:spLocks/>
          </p:cNvSpPr>
          <p:nvPr/>
        </p:nvSpPr>
        <p:spPr>
          <a:xfrm>
            <a:off x="2046065" y="0"/>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Hebb Network</a:t>
            </a:r>
            <a:endParaRPr lang="en-US" sz="2400" dirty="0"/>
          </a:p>
        </p:txBody>
      </p:sp>
    </p:spTree>
    <p:extLst>
      <p:ext uri="{BB962C8B-B14F-4D97-AF65-F5344CB8AC3E}">
        <p14:creationId xmlns:p14="http://schemas.microsoft.com/office/powerpoint/2010/main" val="19327635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766033" y="97884"/>
            <a:ext cx="5308654" cy="468410"/>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400" b="1" dirty="0"/>
              <a:t>Perceptron Networks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685800" y="1185357"/>
            <a:ext cx="8229600" cy="4602163"/>
          </a:xfrm>
        </p:spPr>
        <p:txBody>
          <a:bodyPr>
            <a:normAutofit/>
          </a:bodyPr>
          <a:lstStyle/>
          <a:p>
            <a:pPr algn="l"/>
            <a:r>
              <a:rPr lang="en-US" sz="2000" dirty="0">
                <a:latin typeface="Times New Roman" panose="02020603050405020304" pitchFamily="18" charset="0"/>
                <a:cs typeface="Times New Roman" panose="02020603050405020304" pitchFamily="18" charset="0"/>
              </a:rPr>
              <a:t>P</a:t>
            </a:r>
            <a:r>
              <a:rPr lang="en-US" sz="2000" b="0" i="0" u="none" strike="noStrike" baseline="0" dirty="0">
                <a:latin typeface="Times New Roman" panose="02020603050405020304" pitchFamily="18" charset="0"/>
                <a:cs typeface="Times New Roman" panose="02020603050405020304" pitchFamily="18" charset="0"/>
              </a:rPr>
              <a:t>erceptron network consists of three units, namely, sensory unit (input unit), associator unit (hidden </a:t>
            </a:r>
            <a:r>
              <a:rPr lang="en-IN" sz="2000" b="0" i="0" u="none" strike="noStrike" baseline="0" dirty="0">
                <a:latin typeface="Times New Roman" panose="02020603050405020304" pitchFamily="18" charset="0"/>
                <a:cs typeface="Times New Roman" panose="02020603050405020304" pitchFamily="18" charset="0"/>
              </a:rPr>
              <a:t>unit), response unit (output unit).</a:t>
            </a:r>
            <a:endParaRPr lang="en-US" sz="2000" dirty="0">
              <a:latin typeface="Times New Roman" panose="02020603050405020304" pitchFamily="18" charset="0"/>
              <a:cs typeface="Times New Roman" panose="02020603050405020304" pitchFamily="18" charset="0"/>
            </a:endParaRPr>
          </a:p>
          <a:p>
            <a:pPr algn="l"/>
            <a:r>
              <a:rPr lang="en-US" sz="2000" b="0" i="0" u="none" strike="noStrike" baseline="0" dirty="0">
                <a:latin typeface="Times New Roman" panose="02020603050405020304" pitchFamily="18" charset="0"/>
                <a:cs typeface="Times New Roman" panose="02020603050405020304" pitchFamily="18" charset="0"/>
              </a:rPr>
              <a:t>The sensory units are connected to associator units with fixed weights having values 1, 0 or -l, which are </a:t>
            </a:r>
            <a:r>
              <a:rPr lang="en-IN" sz="2000" b="0" i="0" u="none" strike="noStrike" baseline="0" dirty="0">
                <a:latin typeface="Times New Roman" panose="02020603050405020304" pitchFamily="18" charset="0"/>
                <a:cs typeface="Times New Roman" panose="02020603050405020304" pitchFamily="18" charset="0"/>
              </a:rPr>
              <a:t>assigned at random.</a:t>
            </a:r>
          </a:p>
          <a:p>
            <a:pPr algn="l"/>
            <a:r>
              <a:rPr lang="en-US" sz="2000" b="0" i="0" u="none" strike="noStrike" baseline="0" dirty="0">
                <a:latin typeface="Times New Roman" panose="02020603050405020304" pitchFamily="18" charset="0"/>
                <a:cs typeface="Times New Roman" panose="02020603050405020304" pitchFamily="18" charset="0"/>
              </a:rPr>
              <a:t>The binary activation function is used in sensory unit and associator unit.</a:t>
            </a:r>
            <a:endParaRPr lang="en-IN" sz="2000" dirty="0">
              <a:latin typeface="Times New Roman" panose="02020603050405020304" pitchFamily="18" charset="0"/>
              <a:cs typeface="Times New Roman" panose="02020603050405020304" pitchFamily="18" charset="0"/>
            </a:endParaRPr>
          </a:p>
          <a:p>
            <a:pPr algn="l"/>
            <a:r>
              <a:rPr lang="en-US" sz="2000" b="0" i="0" u="none" strike="noStrike" baseline="0" dirty="0">
                <a:latin typeface="Times New Roman" panose="02020603050405020304" pitchFamily="18" charset="0"/>
                <a:cs typeface="Times New Roman" panose="02020603050405020304" pitchFamily="18" charset="0"/>
              </a:rPr>
              <a:t>The response unit has an activation of l, 0 or -1. </a:t>
            </a:r>
          </a:p>
          <a:p>
            <a:pPr algn="l"/>
            <a:r>
              <a:rPr lang="en-US" sz="2000" b="0" i="0" u="none" strike="noStrike" baseline="0" dirty="0">
                <a:latin typeface="Times New Roman" panose="02020603050405020304" pitchFamily="18" charset="0"/>
                <a:cs typeface="Times New Roman" panose="02020603050405020304" pitchFamily="18" charset="0"/>
              </a:rPr>
              <a:t>The binary step will fixed threshold </a:t>
            </a:r>
            <a:r>
              <a:rPr lang="en-US" sz="2000" b="0" i="1" u="none" strike="noStrike" baseline="0" dirty="0">
                <a:latin typeface="Times New Roman" panose="02020603050405020304" pitchFamily="18" charset="0"/>
                <a:cs typeface="Times New Roman" panose="02020603050405020304" pitchFamily="18" charset="0"/>
              </a:rPr>
              <a:t>Ɵ </a:t>
            </a:r>
            <a:r>
              <a:rPr lang="en-US" sz="2000" b="0" i="0" u="none" strike="noStrike" baseline="0" dirty="0">
                <a:latin typeface="Times New Roman" panose="02020603050405020304" pitchFamily="18" charset="0"/>
                <a:cs typeface="Times New Roman" panose="02020603050405020304" pitchFamily="18" charset="0"/>
              </a:rPr>
              <a:t>is used as activation for associator. </a:t>
            </a:r>
          </a:p>
          <a:p>
            <a:pPr algn="l"/>
            <a:r>
              <a:rPr lang="en-US" sz="2000" b="0" i="0" u="none" strike="noStrike" baseline="0" dirty="0">
                <a:latin typeface="Times New Roman" panose="02020603050405020304" pitchFamily="18" charset="0"/>
                <a:cs typeface="Times New Roman" panose="02020603050405020304" pitchFamily="18" charset="0"/>
              </a:rPr>
              <a:t>The output signals that are sent from the associator unit to the response unit are </a:t>
            </a:r>
            <a:r>
              <a:rPr lang="en-IN" sz="2000" b="0" i="0" u="none" strike="noStrike" baseline="0" dirty="0">
                <a:latin typeface="Times New Roman" panose="02020603050405020304" pitchFamily="18" charset="0"/>
                <a:cs typeface="Times New Roman" panose="02020603050405020304" pitchFamily="18" charset="0"/>
              </a:rPr>
              <a:t>only binary.</a:t>
            </a:r>
          </a:p>
          <a:p>
            <a:pPr algn="l"/>
            <a:r>
              <a:rPr lang="en-US" sz="2000" b="0" i="0" u="none" strike="noStrike" baseline="0" dirty="0">
                <a:latin typeface="Times New Roman" panose="02020603050405020304" pitchFamily="18" charset="0"/>
                <a:cs typeface="Times New Roman" panose="02020603050405020304" pitchFamily="18" charset="0"/>
              </a:rPr>
              <a:t>The output of the perceptron network is given by:</a:t>
            </a:r>
          </a:p>
          <a:p>
            <a:pPr algn="l"/>
            <a:endParaRPr lang="en-US" sz="2000" dirty="0">
              <a:latin typeface="Times New Roman" panose="02020603050405020304" pitchFamily="18" charset="0"/>
              <a:cs typeface="Times New Roman" panose="02020603050405020304" pitchFamily="18" charset="0"/>
            </a:endParaRPr>
          </a:p>
          <a:p>
            <a:pPr algn="l"/>
            <a:r>
              <a:rPr lang="en-US" sz="2000" b="0" i="0" u="none" strike="noStrike" baseline="0" dirty="0">
                <a:latin typeface="Times New Roman" panose="02020603050405020304" pitchFamily="18" charset="0"/>
                <a:cs typeface="Times New Roman" panose="02020603050405020304" pitchFamily="18" charset="0"/>
              </a:rPr>
              <a:t>where </a:t>
            </a:r>
            <a:r>
              <a:rPr lang="en-US" sz="2000" i="1" dirty="0">
                <a:latin typeface="Times New Roman" panose="02020603050405020304" pitchFamily="18" charset="0"/>
                <a:cs typeface="Times New Roman" panose="02020603050405020304" pitchFamily="18" charset="0"/>
              </a:rPr>
              <a:t>  </a:t>
            </a:r>
            <a:r>
              <a:rPr lang="en-US" sz="2000" b="0" i="1"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is activation function and is defined as: </a:t>
            </a:r>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6B5720D-39DE-4548-9736-5A77D2745B1B}"/>
              </a:ext>
            </a:extLst>
          </p:cNvPr>
          <p:cNvPicPr>
            <a:picLocks noChangeAspect="1"/>
          </p:cNvPicPr>
          <p:nvPr/>
        </p:nvPicPr>
        <p:blipFill>
          <a:blip r:embed="rId2"/>
          <a:stretch>
            <a:fillRect/>
          </a:stretch>
        </p:blipFill>
        <p:spPr>
          <a:xfrm>
            <a:off x="3874625" y="4343400"/>
            <a:ext cx="925975" cy="387752"/>
          </a:xfrm>
          <a:prstGeom prst="rect">
            <a:avLst/>
          </a:prstGeom>
        </p:spPr>
      </p:pic>
      <p:pic>
        <p:nvPicPr>
          <p:cNvPr id="11" name="Picture 10">
            <a:extLst>
              <a:ext uri="{FF2B5EF4-FFF2-40B4-BE49-F238E27FC236}">
                <a16:creationId xmlns:a16="http://schemas.microsoft.com/office/drawing/2014/main" id="{4EF6F45E-EC3E-4288-A7E0-8A4F5639D85D}"/>
              </a:ext>
            </a:extLst>
          </p:cNvPr>
          <p:cNvPicPr>
            <a:picLocks noChangeAspect="1"/>
          </p:cNvPicPr>
          <p:nvPr/>
        </p:nvPicPr>
        <p:blipFill>
          <a:blip r:embed="rId3"/>
          <a:stretch>
            <a:fillRect/>
          </a:stretch>
        </p:blipFill>
        <p:spPr>
          <a:xfrm>
            <a:off x="1752600" y="4876800"/>
            <a:ext cx="393539" cy="254643"/>
          </a:xfrm>
          <a:prstGeom prst="rect">
            <a:avLst/>
          </a:prstGeom>
        </p:spPr>
      </p:pic>
      <p:pic>
        <p:nvPicPr>
          <p:cNvPr id="13" name="Picture 12">
            <a:extLst>
              <a:ext uri="{FF2B5EF4-FFF2-40B4-BE49-F238E27FC236}">
                <a16:creationId xmlns:a16="http://schemas.microsoft.com/office/drawing/2014/main" id="{D6994D58-2EBD-43E1-8AF5-7C5DC483E180}"/>
              </a:ext>
            </a:extLst>
          </p:cNvPr>
          <p:cNvPicPr>
            <a:picLocks noChangeAspect="1"/>
          </p:cNvPicPr>
          <p:nvPr/>
        </p:nvPicPr>
        <p:blipFill>
          <a:blip r:embed="rId4"/>
          <a:stretch>
            <a:fillRect/>
          </a:stretch>
        </p:blipFill>
        <p:spPr>
          <a:xfrm>
            <a:off x="3333509" y="5271746"/>
            <a:ext cx="2476982" cy="966486"/>
          </a:xfrm>
          <a:prstGeom prst="rect">
            <a:avLst/>
          </a:prstGeom>
        </p:spPr>
      </p:pic>
    </p:spTree>
    <p:extLst>
      <p:ext uri="{BB962C8B-B14F-4D97-AF65-F5344CB8AC3E}">
        <p14:creationId xmlns:p14="http://schemas.microsoft.com/office/powerpoint/2010/main" val="56781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050325"/>
            <a:ext cx="8229600" cy="4737196"/>
          </a:xfrm>
        </p:spPr>
        <p:txBody>
          <a:bodyPr>
            <a:normAutofit fontScale="85000" lnSpcReduction="20000"/>
          </a:bodyPr>
          <a:lstStyle/>
          <a:p>
            <a:pPr algn="l"/>
            <a:r>
              <a:rPr lang="en-US" sz="2200" b="0" i="0" u="none" strike="noStrike" baseline="0" dirty="0">
                <a:latin typeface="Times New Roman" panose="02020603050405020304" pitchFamily="18" charset="0"/>
                <a:cs typeface="Times New Roman" panose="02020603050405020304" pitchFamily="18" charset="0"/>
              </a:rPr>
              <a:t>The perceptron learning rule is used in the weight updating between </a:t>
            </a:r>
            <a:r>
              <a:rPr lang="en-US" sz="2200" dirty="0">
                <a:latin typeface="Times New Roman" panose="02020603050405020304" pitchFamily="18" charset="0"/>
                <a:cs typeface="Times New Roman" panose="02020603050405020304" pitchFamily="18" charset="0"/>
              </a:rPr>
              <a:t>the</a:t>
            </a:r>
            <a:r>
              <a:rPr lang="en-US" sz="2200" b="0" i="0" u="none" strike="noStrike" baseline="0" dirty="0">
                <a:latin typeface="Times New Roman" panose="02020603050405020304" pitchFamily="18" charset="0"/>
                <a:cs typeface="Times New Roman" panose="02020603050405020304" pitchFamily="18" charset="0"/>
              </a:rPr>
              <a:t> associator unit and the response unit. </a:t>
            </a:r>
          </a:p>
          <a:p>
            <a:pPr algn="l"/>
            <a:r>
              <a:rPr lang="en-US" sz="2200" b="0" i="0" u="none" strike="noStrike" baseline="0" dirty="0">
                <a:latin typeface="Times New Roman" panose="02020603050405020304" pitchFamily="18" charset="0"/>
                <a:cs typeface="Times New Roman" panose="02020603050405020304" pitchFamily="18" charset="0"/>
              </a:rPr>
              <a:t>For each training input, the net will calculate the response and it will determine whether or not an </a:t>
            </a:r>
            <a:r>
              <a:rPr lang="en-IN" sz="2200" b="0" i="0" u="none" strike="noStrike" baseline="0" dirty="0">
                <a:latin typeface="Times New Roman" panose="02020603050405020304" pitchFamily="18" charset="0"/>
                <a:cs typeface="Times New Roman" panose="02020603050405020304" pitchFamily="18" charset="0"/>
              </a:rPr>
              <a:t>error has occurred.</a:t>
            </a:r>
          </a:p>
          <a:p>
            <a:pPr algn="l"/>
            <a:r>
              <a:rPr lang="en-US" sz="2200" b="0" i="0" u="none" strike="noStrike" baseline="0" dirty="0">
                <a:latin typeface="Times New Roman" panose="02020603050405020304" pitchFamily="18" charset="0"/>
                <a:cs typeface="Times New Roman" panose="02020603050405020304" pitchFamily="18" charset="0"/>
              </a:rPr>
              <a:t>The error calculation is based on the comparison of the targets with those of the calculated </a:t>
            </a:r>
            <a:r>
              <a:rPr lang="en-IN" sz="2200" b="0" i="0" u="none" strike="noStrike" baseline="0" dirty="0">
                <a:latin typeface="Times New Roman" panose="02020603050405020304" pitchFamily="18" charset="0"/>
                <a:cs typeface="Times New Roman" panose="02020603050405020304" pitchFamily="18" charset="0"/>
              </a:rPr>
              <a:t>outputs.</a:t>
            </a:r>
          </a:p>
          <a:p>
            <a:pPr algn="l"/>
            <a:r>
              <a:rPr lang="en-US" sz="2200" b="0" i="0" u="none" strike="noStrike" baseline="0" dirty="0">
                <a:latin typeface="Times New Roman" panose="02020603050405020304" pitchFamily="18" charset="0"/>
                <a:cs typeface="Times New Roman" panose="02020603050405020304" pitchFamily="18" charset="0"/>
              </a:rPr>
              <a:t>The weights on the connections from the units that send the nonzero signal will get adjusted suitably.</a:t>
            </a:r>
          </a:p>
          <a:p>
            <a:pPr algn="l"/>
            <a:r>
              <a:rPr lang="en-US" sz="2200" b="0" i="0" u="none" strike="noStrike" baseline="0" dirty="0">
                <a:latin typeface="Times New Roman" panose="02020603050405020304" pitchFamily="18" charset="0"/>
                <a:cs typeface="Times New Roman" panose="02020603050405020304" pitchFamily="18" charset="0"/>
              </a:rPr>
              <a:t>The weights will be adjusted on the basis of the learning</a:t>
            </a:r>
            <a:r>
              <a:rPr lang="en-US" sz="2200" dirty="0">
                <a:latin typeface="Times New Roman" panose="02020603050405020304" pitchFamily="18" charset="0"/>
                <a:cs typeface="Times New Roman" panose="02020603050405020304" pitchFamily="18" charset="0"/>
              </a:rPr>
              <a:t> rule if</a:t>
            </a:r>
            <a:r>
              <a:rPr lang="en-US" sz="2200" b="0" i="0" u="none" strike="noStrike" baseline="0" dirty="0">
                <a:latin typeface="Times New Roman" panose="02020603050405020304" pitchFamily="18" charset="0"/>
                <a:cs typeface="Times New Roman" panose="02020603050405020304" pitchFamily="18" charset="0"/>
              </a:rPr>
              <a:t> an error has occurred for a particular </a:t>
            </a:r>
            <a:r>
              <a:rPr lang="en-IN" sz="2200" b="0" i="0" u="none" strike="noStrike" baseline="0" dirty="0">
                <a:latin typeface="Times New Roman" panose="02020603050405020304" pitchFamily="18" charset="0"/>
                <a:cs typeface="Times New Roman" panose="02020603050405020304" pitchFamily="18" charset="0"/>
              </a:rPr>
              <a:t>training patterns i.e..,</a:t>
            </a:r>
          </a:p>
          <a:p>
            <a:pPr algn="l"/>
            <a:endParaRPr lang="en-IN" sz="2200" dirty="0">
              <a:latin typeface="Times New Roman" panose="02020603050405020304" pitchFamily="18" charset="0"/>
              <a:cs typeface="Times New Roman" panose="02020603050405020304" pitchFamily="18" charset="0"/>
            </a:endParaRPr>
          </a:p>
          <a:p>
            <a:pPr algn="l"/>
            <a:endParaRPr lang="en-IN" sz="2200" dirty="0">
              <a:latin typeface="Times New Roman" panose="02020603050405020304" pitchFamily="18" charset="0"/>
              <a:cs typeface="Times New Roman" panose="02020603050405020304" pitchFamily="18" charset="0"/>
            </a:endParaRPr>
          </a:p>
          <a:p>
            <a:pPr algn="l"/>
            <a:endParaRPr lang="en-IN" sz="2200" dirty="0">
              <a:latin typeface="Times New Roman" panose="02020603050405020304" pitchFamily="18" charset="0"/>
              <a:cs typeface="Times New Roman" panose="02020603050405020304" pitchFamily="18" charset="0"/>
            </a:endParaRPr>
          </a:p>
          <a:p>
            <a:pPr algn="l"/>
            <a:r>
              <a:rPr lang="en-US" sz="2200" b="0" i="0" u="none" strike="noStrike" baseline="0" dirty="0">
                <a:latin typeface="Times New Roman" panose="02020603050405020304" pitchFamily="18" charset="0"/>
                <a:cs typeface="Times New Roman" panose="02020603050405020304" pitchFamily="18" charset="0"/>
              </a:rPr>
              <a:t>If no error occurs, there is no weight updating and hence the training process may be stopped. </a:t>
            </a:r>
          </a:p>
          <a:p>
            <a:pPr algn="l"/>
            <a:r>
              <a:rPr lang="en-US" sz="2200" b="0" i="0" u="none" strike="noStrike" baseline="0" dirty="0">
                <a:latin typeface="Times New Roman" panose="02020603050405020304" pitchFamily="18" charset="0"/>
                <a:cs typeface="Times New Roman" panose="02020603050405020304" pitchFamily="18" charset="0"/>
              </a:rPr>
              <a:t>In the above equations, the target value </a:t>
            </a:r>
            <a:r>
              <a:rPr lang="en-US" sz="2200" b="0" i="1" u="none" strike="noStrike" baseline="0" dirty="0">
                <a:latin typeface="Times New Roman" panose="02020603050405020304" pitchFamily="18" charset="0"/>
                <a:cs typeface="Times New Roman" panose="02020603050405020304" pitchFamily="18" charset="0"/>
              </a:rPr>
              <a:t>"t" </a:t>
            </a:r>
            <a:r>
              <a:rPr lang="en-US" sz="2200" b="0" i="0" u="none" strike="noStrike" baseline="0" dirty="0">
                <a:latin typeface="Times New Roman" panose="02020603050405020304" pitchFamily="18" charset="0"/>
                <a:cs typeface="Times New Roman" panose="02020603050405020304" pitchFamily="18" charset="0"/>
              </a:rPr>
              <a:t>is+ I or –l and </a:t>
            </a:r>
            <a:r>
              <a:rPr lang="en-US" sz="2200" b="0" i="1" u="none" strike="noStrike" baseline="0" dirty="0">
                <a:latin typeface="Times New Roman" panose="02020603050405020304" pitchFamily="18" charset="0"/>
                <a:cs typeface="Times New Roman" panose="02020603050405020304" pitchFamily="18" charset="0"/>
              </a:rPr>
              <a:t>a </a:t>
            </a:r>
            <a:r>
              <a:rPr lang="en-US" sz="2200" b="0" i="0" u="none" strike="noStrike" baseline="0" dirty="0">
                <a:latin typeface="Times New Roman" panose="02020603050405020304" pitchFamily="18" charset="0"/>
                <a:cs typeface="Times New Roman" panose="02020603050405020304" pitchFamily="18" charset="0"/>
              </a:rPr>
              <a:t>is the learning rate.</a:t>
            </a:r>
            <a:endParaRPr lang="en-US" sz="2200"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3" name="Picture 2">
            <a:extLst>
              <a:ext uri="{FF2B5EF4-FFF2-40B4-BE49-F238E27FC236}">
                <a16:creationId xmlns:a16="http://schemas.microsoft.com/office/drawing/2014/main" id="{3F1FD557-F82F-4D51-BB0C-86D926E9844D}"/>
              </a:ext>
            </a:extLst>
          </p:cNvPr>
          <p:cNvPicPr>
            <a:picLocks noChangeAspect="1"/>
          </p:cNvPicPr>
          <p:nvPr/>
        </p:nvPicPr>
        <p:blipFill>
          <a:blip r:embed="rId2"/>
          <a:stretch>
            <a:fillRect/>
          </a:stretch>
        </p:blipFill>
        <p:spPr>
          <a:xfrm>
            <a:off x="3603171" y="3810000"/>
            <a:ext cx="2394858" cy="838200"/>
          </a:xfrm>
          <a:prstGeom prst="rect">
            <a:avLst/>
          </a:prstGeom>
        </p:spPr>
      </p:pic>
      <p:sp>
        <p:nvSpPr>
          <p:cNvPr id="2" name="Title 1">
            <a:extLst>
              <a:ext uri="{FF2B5EF4-FFF2-40B4-BE49-F238E27FC236}">
                <a16:creationId xmlns:a16="http://schemas.microsoft.com/office/drawing/2014/main" id="{9DA89376-DC97-E7F2-DE54-2AB17033FFE9}"/>
              </a:ext>
            </a:extLst>
          </p:cNvPr>
          <p:cNvSpPr txBox="1">
            <a:spLocks/>
          </p:cNvSpPr>
          <p:nvPr/>
        </p:nvSpPr>
        <p:spPr>
          <a:xfrm>
            <a:off x="2766033" y="97884"/>
            <a:ext cx="5308654" cy="468410"/>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400" b="1" dirty="0"/>
              <a:t>Perceptron Networks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41916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3" name="Picture 2">
            <a:extLst>
              <a:ext uri="{FF2B5EF4-FFF2-40B4-BE49-F238E27FC236}">
                <a16:creationId xmlns:a16="http://schemas.microsoft.com/office/drawing/2014/main" id="{3B9AFFEB-E788-42A1-BA69-D6DAEC0E3275}"/>
              </a:ext>
            </a:extLst>
          </p:cNvPr>
          <p:cNvPicPr>
            <a:picLocks noChangeAspect="1"/>
          </p:cNvPicPr>
          <p:nvPr/>
        </p:nvPicPr>
        <p:blipFill>
          <a:blip r:embed="rId2"/>
          <a:stretch>
            <a:fillRect/>
          </a:stretch>
        </p:blipFill>
        <p:spPr>
          <a:xfrm>
            <a:off x="769726" y="1185356"/>
            <a:ext cx="7740291" cy="4602163"/>
          </a:xfrm>
          <a:prstGeom prst="rect">
            <a:avLst/>
          </a:prstGeom>
        </p:spPr>
      </p:pic>
      <p:sp>
        <p:nvSpPr>
          <p:cNvPr id="2" name="Title 1">
            <a:extLst>
              <a:ext uri="{FF2B5EF4-FFF2-40B4-BE49-F238E27FC236}">
                <a16:creationId xmlns:a16="http://schemas.microsoft.com/office/drawing/2014/main" id="{8AD6B08F-C0D0-2B88-DFA2-95B25DCA6CB7}"/>
              </a:ext>
            </a:extLst>
          </p:cNvPr>
          <p:cNvSpPr txBox="1">
            <a:spLocks/>
          </p:cNvSpPr>
          <p:nvPr/>
        </p:nvSpPr>
        <p:spPr>
          <a:xfrm>
            <a:off x="2766033" y="97884"/>
            <a:ext cx="5308654" cy="468410"/>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400" b="1" dirty="0"/>
              <a:t>Perceptron Networks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1337009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2" name="Picture 1">
            <a:extLst>
              <a:ext uri="{FF2B5EF4-FFF2-40B4-BE49-F238E27FC236}">
                <a16:creationId xmlns:a16="http://schemas.microsoft.com/office/drawing/2014/main" id="{246AFAF8-DCE5-40EA-98D2-E1B9871DBEF9}"/>
              </a:ext>
            </a:extLst>
          </p:cNvPr>
          <p:cNvPicPr>
            <a:picLocks noChangeAspect="1"/>
          </p:cNvPicPr>
          <p:nvPr/>
        </p:nvPicPr>
        <p:blipFill>
          <a:blip r:embed="rId2"/>
          <a:stretch>
            <a:fillRect/>
          </a:stretch>
        </p:blipFill>
        <p:spPr>
          <a:xfrm>
            <a:off x="1666875" y="1185356"/>
            <a:ext cx="6267450" cy="5013960"/>
          </a:xfrm>
          <a:prstGeom prst="rect">
            <a:avLst/>
          </a:prstGeom>
        </p:spPr>
      </p:pic>
      <p:sp>
        <p:nvSpPr>
          <p:cNvPr id="3" name="Title 1">
            <a:extLst>
              <a:ext uri="{FF2B5EF4-FFF2-40B4-BE49-F238E27FC236}">
                <a16:creationId xmlns:a16="http://schemas.microsoft.com/office/drawing/2014/main" id="{9064A250-3960-6F96-AE67-BDBFCA3EF223}"/>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Regression </a:t>
            </a:r>
          </a:p>
        </p:txBody>
      </p:sp>
    </p:spTree>
    <p:extLst>
      <p:ext uri="{BB962C8B-B14F-4D97-AF65-F5344CB8AC3E}">
        <p14:creationId xmlns:p14="http://schemas.microsoft.com/office/powerpoint/2010/main" val="35481461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r>
              <a:rPr lang="en-IN" sz="2000" b="0" i="0" u="none" strike="noStrike" baseline="0" dirty="0">
                <a:latin typeface="Times New Roman" panose="02020603050405020304" pitchFamily="18" charset="0"/>
                <a:cs typeface="Times New Roman" panose="02020603050405020304" pitchFamily="18" charset="0"/>
              </a:rPr>
              <a:t>Perceptron Learning Rule:</a:t>
            </a:r>
          </a:p>
          <a:p>
            <a:pPr marL="287020" indent="-274320">
              <a:lnSpc>
                <a:spcPct val="150000"/>
              </a:lnSpc>
              <a:spcBef>
                <a:spcPts val="95"/>
              </a:spcBef>
              <a:buClr>
                <a:schemeClr val="tx1"/>
              </a:buClr>
              <a:buSzPct val="93181"/>
              <a:tabLst>
                <a:tab pos="286385" algn="l"/>
                <a:tab pos="287020" algn="l"/>
              </a:tabLst>
            </a:pPr>
            <a:r>
              <a:rPr lang="en-US" sz="2000" b="0" i="0" u="none" strike="noStrike" baseline="0" dirty="0">
                <a:latin typeface="Times New Roman" panose="02020603050405020304" pitchFamily="18" charset="0"/>
                <a:cs typeface="Times New Roman" panose="02020603050405020304" pitchFamily="18" charset="0"/>
              </a:rPr>
              <a:t>The perceptron learning rule is explained as follows:</a:t>
            </a:r>
          </a:p>
          <a:p>
            <a:pPr algn="l"/>
            <a:r>
              <a:rPr lang="en-US" sz="2000" b="0" i="0" u="none" strike="noStrike" baseline="0" dirty="0">
                <a:latin typeface="Times New Roman" panose="02020603050405020304" pitchFamily="18" charset="0"/>
                <a:cs typeface="Times New Roman" panose="02020603050405020304" pitchFamily="18" charset="0"/>
              </a:rPr>
              <a:t>Consider a finite </a:t>
            </a:r>
            <a:r>
              <a:rPr lang="en-US" sz="2000" b="0" i="1" u="none" strike="noStrike" baseline="0" dirty="0">
                <a:latin typeface="Times New Roman" panose="02020603050405020304" pitchFamily="18" charset="0"/>
                <a:cs typeface="Times New Roman" panose="02020603050405020304" pitchFamily="18" charset="0"/>
              </a:rPr>
              <a:t>"n" </a:t>
            </a:r>
            <a:r>
              <a:rPr lang="en-US" sz="2000" b="0" i="0" u="none" strike="noStrike" baseline="0" dirty="0">
                <a:latin typeface="Times New Roman" panose="02020603050405020304" pitchFamily="18" charset="0"/>
                <a:cs typeface="Times New Roman" panose="02020603050405020304" pitchFamily="18" charset="0"/>
              </a:rPr>
              <a:t>number of input training vectors, with their associated  target (desired) values </a:t>
            </a:r>
            <a:r>
              <a:rPr lang="en-US" sz="2000" b="0" i="1" u="none" strike="noStrike" baseline="0" dirty="0">
                <a:latin typeface="Times New Roman" panose="02020603050405020304" pitchFamily="18" charset="0"/>
                <a:cs typeface="Times New Roman" panose="02020603050405020304" pitchFamily="18" charset="0"/>
              </a:rPr>
              <a:t>x(n)</a:t>
            </a:r>
          </a:p>
          <a:p>
            <a:pPr algn="l"/>
            <a:r>
              <a:rPr lang="en-US" sz="2000" b="0" i="0" u="none" strike="noStrike" baseline="0" dirty="0">
                <a:latin typeface="Times New Roman" panose="02020603050405020304" pitchFamily="18" charset="0"/>
                <a:cs typeface="Times New Roman" panose="02020603050405020304" pitchFamily="18" charset="0"/>
              </a:rPr>
              <a:t>and t{n), where </a:t>
            </a:r>
            <a:r>
              <a:rPr lang="en-US" sz="2000" b="0" i="1" u="none" strike="noStrike" baseline="0" dirty="0">
                <a:latin typeface="Times New Roman" panose="02020603050405020304" pitchFamily="18" charset="0"/>
                <a:cs typeface="Times New Roman" panose="02020603050405020304" pitchFamily="18" charset="0"/>
              </a:rPr>
              <a:t>"n"  </a:t>
            </a:r>
            <a:r>
              <a:rPr lang="en-US" sz="2000" b="0" u="none" strike="noStrike" baseline="0" dirty="0">
                <a:latin typeface="Times New Roman" panose="02020603050405020304" pitchFamily="18" charset="0"/>
                <a:cs typeface="Times New Roman" panose="02020603050405020304" pitchFamily="18" charset="0"/>
              </a:rPr>
              <a:t>ranges from 1 to N</a:t>
            </a:r>
            <a:r>
              <a:rPr lang="en-US" sz="2000" b="0" i="1"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The target is either + 1 or -1. The output </a:t>
            </a:r>
            <a:r>
              <a:rPr lang="en-US" sz="2000" b="0" i="1" u="none" strike="noStrike" baseline="0" dirty="0">
                <a:latin typeface="Times New Roman" panose="02020603050405020304" pitchFamily="18" charset="0"/>
                <a:cs typeface="Times New Roman" panose="02020603050405020304" pitchFamily="18" charset="0"/>
              </a:rPr>
              <a:t>''y" </a:t>
            </a:r>
            <a:r>
              <a:rPr lang="en-US" sz="2000" b="0" i="0" u="none" strike="noStrike" baseline="0" dirty="0">
                <a:latin typeface="Times New Roman" panose="02020603050405020304" pitchFamily="18" charset="0"/>
                <a:cs typeface="Times New Roman" panose="02020603050405020304" pitchFamily="18" charset="0"/>
              </a:rPr>
              <a:t>is obtained on the basis of the net input calculated and activation function being applied over the net input.</a:t>
            </a:r>
          </a:p>
          <a:p>
            <a:pPr algn="l"/>
            <a:endParaRPr lang="en-US" sz="1800" dirty="0">
              <a:latin typeface="Times New Roman" panose="02020603050405020304" pitchFamily="18" charset="0"/>
            </a:endParaRPr>
          </a:p>
          <a:p>
            <a:pPr algn="l"/>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3" name="Picture 2">
            <a:extLst>
              <a:ext uri="{FF2B5EF4-FFF2-40B4-BE49-F238E27FC236}">
                <a16:creationId xmlns:a16="http://schemas.microsoft.com/office/drawing/2014/main" id="{CC06F56F-0938-46AC-AC6E-91D274EF8B42}"/>
              </a:ext>
            </a:extLst>
          </p:cNvPr>
          <p:cNvPicPr>
            <a:picLocks noChangeAspect="1"/>
          </p:cNvPicPr>
          <p:nvPr/>
        </p:nvPicPr>
        <p:blipFill>
          <a:blip r:embed="rId2"/>
          <a:stretch>
            <a:fillRect/>
          </a:stretch>
        </p:blipFill>
        <p:spPr>
          <a:xfrm>
            <a:off x="3048000" y="3933321"/>
            <a:ext cx="3657600" cy="1219200"/>
          </a:xfrm>
          <a:prstGeom prst="rect">
            <a:avLst/>
          </a:prstGeom>
        </p:spPr>
      </p:pic>
      <p:sp>
        <p:nvSpPr>
          <p:cNvPr id="2" name="Title 1">
            <a:extLst>
              <a:ext uri="{FF2B5EF4-FFF2-40B4-BE49-F238E27FC236}">
                <a16:creationId xmlns:a16="http://schemas.microsoft.com/office/drawing/2014/main" id="{4A5FAA97-6995-F6D3-AC54-592E3572ABD5}"/>
              </a:ext>
            </a:extLst>
          </p:cNvPr>
          <p:cNvSpPr txBox="1">
            <a:spLocks/>
          </p:cNvSpPr>
          <p:nvPr/>
        </p:nvSpPr>
        <p:spPr>
          <a:xfrm>
            <a:off x="2766033" y="97884"/>
            <a:ext cx="5308654" cy="468410"/>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400" b="1" dirty="0"/>
              <a:t>Perceptron Networks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31038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r>
              <a:rPr lang="en-US" sz="1800" b="0" i="0" u="none" strike="noStrike" baseline="0" dirty="0">
                <a:latin typeface="Times New Roman" panose="02020603050405020304" pitchFamily="18" charset="0"/>
              </a:rPr>
              <a:t>The weight </a:t>
            </a:r>
            <a:r>
              <a:rPr lang="en-US" sz="1800" b="0" i="0" u="none" strike="noStrike" baseline="0" dirty="0" err="1">
                <a:latin typeface="Times New Roman" panose="02020603050405020304" pitchFamily="18" charset="0"/>
              </a:rPr>
              <a:t>updation</a:t>
            </a:r>
            <a:r>
              <a:rPr lang="en-US" sz="1800" b="0" i="0" u="none" strike="noStrike" baseline="0" dirty="0">
                <a:latin typeface="Times New Roman" panose="02020603050405020304" pitchFamily="18" charset="0"/>
              </a:rPr>
              <a:t> in case of perceptron learning is as shown.</a:t>
            </a: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3" name="Picture 2">
            <a:extLst>
              <a:ext uri="{FF2B5EF4-FFF2-40B4-BE49-F238E27FC236}">
                <a16:creationId xmlns:a16="http://schemas.microsoft.com/office/drawing/2014/main" id="{602D4FC1-5DAB-496B-885C-5AA67A4651B8}"/>
              </a:ext>
            </a:extLst>
          </p:cNvPr>
          <p:cNvPicPr>
            <a:picLocks noChangeAspect="1"/>
          </p:cNvPicPr>
          <p:nvPr/>
        </p:nvPicPr>
        <p:blipFill>
          <a:blip r:embed="rId2"/>
          <a:stretch>
            <a:fillRect/>
          </a:stretch>
        </p:blipFill>
        <p:spPr>
          <a:xfrm>
            <a:off x="1828800" y="1918504"/>
            <a:ext cx="5074096" cy="1510496"/>
          </a:xfrm>
          <a:prstGeom prst="rect">
            <a:avLst/>
          </a:prstGeom>
        </p:spPr>
      </p:pic>
      <p:pic>
        <p:nvPicPr>
          <p:cNvPr id="11" name="Picture 10">
            <a:extLst>
              <a:ext uri="{FF2B5EF4-FFF2-40B4-BE49-F238E27FC236}">
                <a16:creationId xmlns:a16="http://schemas.microsoft.com/office/drawing/2014/main" id="{C1B8C579-1635-43E4-BD4A-48C5F7EE9AEF}"/>
              </a:ext>
            </a:extLst>
          </p:cNvPr>
          <p:cNvPicPr>
            <a:picLocks noChangeAspect="1"/>
          </p:cNvPicPr>
          <p:nvPr/>
        </p:nvPicPr>
        <p:blipFill>
          <a:blip r:embed="rId3"/>
          <a:stretch>
            <a:fillRect/>
          </a:stretch>
        </p:blipFill>
        <p:spPr>
          <a:xfrm>
            <a:off x="2073464" y="3429000"/>
            <a:ext cx="4495800" cy="2847340"/>
          </a:xfrm>
          <a:prstGeom prst="rect">
            <a:avLst/>
          </a:prstGeom>
        </p:spPr>
      </p:pic>
      <p:sp>
        <p:nvSpPr>
          <p:cNvPr id="2" name="Title 1">
            <a:extLst>
              <a:ext uri="{FF2B5EF4-FFF2-40B4-BE49-F238E27FC236}">
                <a16:creationId xmlns:a16="http://schemas.microsoft.com/office/drawing/2014/main" id="{2628AA6E-13B3-296E-B624-7251508DB375}"/>
              </a:ext>
            </a:extLst>
          </p:cNvPr>
          <p:cNvSpPr txBox="1">
            <a:spLocks/>
          </p:cNvSpPr>
          <p:nvPr/>
        </p:nvSpPr>
        <p:spPr>
          <a:xfrm>
            <a:off x="2766033" y="97884"/>
            <a:ext cx="5308654" cy="468410"/>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400" b="1" dirty="0"/>
              <a:t>Perceptron Networks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28357447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273B1453-449F-4F55-B9E9-2D25A63CDEC5}"/>
              </a:ext>
            </a:extLst>
          </p:cNvPr>
          <p:cNvPicPr>
            <a:picLocks noGrp="1" noChangeAspect="1"/>
          </p:cNvPicPr>
          <p:nvPr>
            <p:ph idx="1"/>
          </p:nvPr>
        </p:nvPicPr>
        <p:blipFill>
          <a:blip r:embed="rId2"/>
          <a:stretch>
            <a:fillRect/>
          </a:stretch>
        </p:blipFill>
        <p:spPr>
          <a:xfrm>
            <a:off x="1747520" y="2247112"/>
            <a:ext cx="5867400" cy="3572489"/>
          </a:xfrm>
        </p:spPr>
      </p:pic>
      <p:pic>
        <p:nvPicPr>
          <p:cNvPr id="5" name="Picture 4">
            <a:extLst>
              <a:ext uri="{FF2B5EF4-FFF2-40B4-BE49-F238E27FC236}">
                <a16:creationId xmlns:a16="http://schemas.microsoft.com/office/drawing/2014/main" id="{7E888796-6E37-4221-BF9D-372E0BED766C}"/>
              </a:ext>
            </a:extLst>
          </p:cNvPr>
          <p:cNvPicPr>
            <a:picLocks noChangeAspect="1"/>
          </p:cNvPicPr>
          <p:nvPr/>
        </p:nvPicPr>
        <p:blipFill>
          <a:blip r:embed="rId3"/>
          <a:stretch>
            <a:fillRect/>
          </a:stretch>
        </p:blipFill>
        <p:spPr>
          <a:xfrm>
            <a:off x="1371600" y="1038399"/>
            <a:ext cx="6778392" cy="970411"/>
          </a:xfrm>
          <a:prstGeom prst="rect">
            <a:avLst/>
          </a:prstGeom>
        </p:spPr>
      </p:pic>
      <p:sp>
        <p:nvSpPr>
          <p:cNvPr id="2" name="Title 1">
            <a:extLst>
              <a:ext uri="{FF2B5EF4-FFF2-40B4-BE49-F238E27FC236}">
                <a16:creationId xmlns:a16="http://schemas.microsoft.com/office/drawing/2014/main" id="{E4791913-1305-F4E5-1438-8CBE4F0EAC62}"/>
              </a:ext>
            </a:extLst>
          </p:cNvPr>
          <p:cNvSpPr txBox="1">
            <a:spLocks/>
          </p:cNvSpPr>
          <p:nvPr/>
        </p:nvSpPr>
        <p:spPr>
          <a:xfrm>
            <a:off x="2766033" y="97884"/>
            <a:ext cx="5308654" cy="468410"/>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400" b="1" dirty="0"/>
              <a:t>Perceptron Networks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9905572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1B74C-22D1-4288-8875-D133D48FA98A}"/>
              </a:ext>
            </a:extLst>
          </p:cNvPr>
          <p:cNvPicPr>
            <a:picLocks noChangeAspect="1"/>
          </p:cNvPicPr>
          <p:nvPr/>
        </p:nvPicPr>
        <p:blipFill>
          <a:blip r:embed="rId2"/>
          <a:stretch>
            <a:fillRect/>
          </a:stretch>
        </p:blipFill>
        <p:spPr>
          <a:xfrm>
            <a:off x="1676400" y="1521941"/>
            <a:ext cx="6222809" cy="3386644"/>
          </a:xfrm>
          <a:prstGeom prst="rect">
            <a:avLst/>
          </a:prstGeom>
        </p:spPr>
      </p:pic>
      <p:sp>
        <p:nvSpPr>
          <p:cNvPr id="2" name="Title 1">
            <a:extLst>
              <a:ext uri="{FF2B5EF4-FFF2-40B4-BE49-F238E27FC236}">
                <a16:creationId xmlns:a16="http://schemas.microsoft.com/office/drawing/2014/main" id="{49297B0B-CE62-FD86-A0DD-C992F456E696}"/>
              </a:ext>
            </a:extLst>
          </p:cNvPr>
          <p:cNvSpPr txBox="1">
            <a:spLocks/>
          </p:cNvSpPr>
          <p:nvPr/>
        </p:nvSpPr>
        <p:spPr>
          <a:xfrm>
            <a:off x="2766033" y="97884"/>
            <a:ext cx="5308654" cy="468410"/>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400" b="1" dirty="0"/>
              <a:t>Perceptron Networks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16563716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161ED7-4855-4E89-866D-1E00938FC109}"/>
              </a:ext>
            </a:extLst>
          </p:cNvPr>
          <p:cNvPicPr>
            <a:picLocks noChangeAspect="1"/>
          </p:cNvPicPr>
          <p:nvPr/>
        </p:nvPicPr>
        <p:blipFill>
          <a:blip r:embed="rId2"/>
          <a:stretch>
            <a:fillRect/>
          </a:stretch>
        </p:blipFill>
        <p:spPr>
          <a:xfrm>
            <a:off x="1696913" y="1229229"/>
            <a:ext cx="5750174" cy="4502074"/>
          </a:xfrm>
          <a:prstGeom prst="rect">
            <a:avLst/>
          </a:prstGeom>
        </p:spPr>
      </p:pic>
      <p:sp>
        <p:nvSpPr>
          <p:cNvPr id="2" name="Title 1">
            <a:extLst>
              <a:ext uri="{FF2B5EF4-FFF2-40B4-BE49-F238E27FC236}">
                <a16:creationId xmlns:a16="http://schemas.microsoft.com/office/drawing/2014/main" id="{F6043F9D-F0F8-86F6-225C-54C863F0FDD9}"/>
              </a:ext>
            </a:extLst>
          </p:cNvPr>
          <p:cNvSpPr txBox="1">
            <a:spLocks/>
          </p:cNvSpPr>
          <p:nvPr/>
        </p:nvSpPr>
        <p:spPr>
          <a:xfrm>
            <a:off x="2766033" y="97884"/>
            <a:ext cx="5308654" cy="468410"/>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400" b="1" dirty="0"/>
              <a:t>Perceptron Networks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1447357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A3EA10-6D77-4214-B8B5-2B46AEAB10E0}"/>
              </a:ext>
            </a:extLst>
          </p:cNvPr>
          <p:cNvPicPr>
            <a:picLocks noChangeAspect="1"/>
          </p:cNvPicPr>
          <p:nvPr/>
        </p:nvPicPr>
        <p:blipFill>
          <a:blip r:embed="rId2"/>
          <a:stretch>
            <a:fillRect/>
          </a:stretch>
        </p:blipFill>
        <p:spPr>
          <a:xfrm>
            <a:off x="2080067" y="844920"/>
            <a:ext cx="5441066" cy="5580909"/>
          </a:xfrm>
          <a:prstGeom prst="rect">
            <a:avLst/>
          </a:prstGeom>
        </p:spPr>
      </p:pic>
      <p:sp>
        <p:nvSpPr>
          <p:cNvPr id="2" name="Title 1">
            <a:extLst>
              <a:ext uri="{FF2B5EF4-FFF2-40B4-BE49-F238E27FC236}">
                <a16:creationId xmlns:a16="http://schemas.microsoft.com/office/drawing/2014/main" id="{8D2987A2-880D-7520-F87F-E774A0671DCD}"/>
              </a:ext>
            </a:extLst>
          </p:cNvPr>
          <p:cNvSpPr txBox="1">
            <a:spLocks/>
          </p:cNvSpPr>
          <p:nvPr/>
        </p:nvSpPr>
        <p:spPr>
          <a:xfrm>
            <a:off x="2766033" y="97884"/>
            <a:ext cx="5308654" cy="468410"/>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400" b="1" dirty="0"/>
              <a:t>Perceptron Networks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13738559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2B3040-56CE-42C3-9503-92451868CB4B}"/>
              </a:ext>
            </a:extLst>
          </p:cNvPr>
          <p:cNvPicPr>
            <a:picLocks noChangeAspect="1"/>
          </p:cNvPicPr>
          <p:nvPr/>
        </p:nvPicPr>
        <p:blipFill>
          <a:blip r:embed="rId2"/>
          <a:stretch>
            <a:fillRect/>
          </a:stretch>
        </p:blipFill>
        <p:spPr>
          <a:xfrm>
            <a:off x="1518920" y="843504"/>
            <a:ext cx="6270707" cy="4905656"/>
          </a:xfrm>
          <a:prstGeom prst="rect">
            <a:avLst/>
          </a:prstGeom>
        </p:spPr>
      </p:pic>
      <p:pic>
        <p:nvPicPr>
          <p:cNvPr id="11" name="Picture 10">
            <a:extLst>
              <a:ext uri="{FF2B5EF4-FFF2-40B4-BE49-F238E27FC236}">
                <a16:creationId xmlns:a16="http://schemas.microsoft.com/office/drawing/2014/main" id="{0ED7B653-18CF-43D9-986D-CB234CB416B2}"/>
              </a:ext>
            </a:extLst>
          </p:cNvPr>
          <p:cNvPicPr>
            <a:picLocks noChangeAspect="1"/>
          </p:cNvPicPr>
          <p:nvPr/>
        </p:nvPicPr>
        <p:blipFill>
          <a:blip r:embed="rId3"/>
          <a:stretch>
            <a:fillRect/>
          </a:stretch>
        </p:blipFill>
        <p:spPr>
          <a:xfrm>
            <a:off x="1518920" y="5861967"/>
            <a:ext cx="5904849" cy="685799"/>
          </a:xfrm>
          <a:prstGeom prst="rect">
            <a:avLst/>
          </a:prstGeom>
        </p:spPr>
      </p:pic>
      <p:sp>
        <p:nvSpPr>
          <p:cNvPr id="2" name="Title 1">
            <a:extLst>
              <a:ext uri="{FF2B5EF4-FFF2-40B4-BE49-F238E27FC236}">
                <a16:creationId xmlns:a16="http://schemas.microsoft.com/office/drawing/2014/main" id="{823556AA-CCEB-FE94-696E-52247188CD3D}"/>
              </a:ext>
            </a:extLst>
          </p:cNvPr>
          <p:cNvSpPr txBox="1">
            <a:spLocks/>
          </p:cNvSpPr>
          <p:nvPr/>
        </p:nvSpPr>
        <p:spPr>
          <a:xfrm>
            <a:off x="2766033" y="97884"/>
            <a:ext cx="5308654" cy="468410"/>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400" b="1" dirty="0"/>
              <a:t>Perceptron Networks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8854802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3" name="Picture 2">
            <a:extLst>
              <a:ext uri="{FF2B5EF4-FFF2-40B4-BE49-F238E27FC236}">
                <a16:creationId xmlns:a16="http://schemas.microsoft.com/office/drawing/2014/main" id="{EAA18288-A993-4117-AFBB-4DD4C25D5E21}"/>
              </a:ext>
            </a:extLst>
          </p:cNvPr>
          <p:cNvPicPr>
            <a:picLocks noChangeAspect="1"/>
          </p:cNvPicPr>
          <p:nvPr/>
        </p:nvPicPr>
        <p:blipFill>
          <a:blip r:embed="rId2"/>
          <a:stretch>
            <a:fillRect/>
          </a:stretch>
        </p:blipFill>
        <p:spPr>
          <a:xfrm>
            <a:off x="137752" y="1080640"/>
            <a:ext cx="8868496" cy="4339720"/>
          </a:xfrm>
          <a:prstGeom prst="rect">
            <a:avLst/>
          </a:prstGeom>
        </p:spPr>
      </p:pic>
      <p:sp>
        <p:nvSpPr>
          <p:cNvPr id="2" name="Title 1">
            <a:extLst>
              <a:ext uri="{FF2B5EF4-FFF2-40B4-BE49-F238E27FC236}">
                <a16:creationId xmlns:a16="http://schemas.microsoft.com/office/drawing/2014/main" id="{C6FD40F6-34B7-17F5-2BA2-4E64316C3345}"/>
              </a:ext>
            </a:extLst>
          </p:cNvPr>
          <p:cNvSpPr txBox="1">
            <a:spLocks/>
          </p:cNvSpPr>
          <p:nvPr/>
        </p:nvSpPr>
        <p:spPr>
          <a:xfrm>
            <a:off x="2766033" y="97884"/>
            <a:ext cx="5308654" cy="468410"/>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400" b="1" dirty="0"/>
              <a:t>Perceptron Networks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7301323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F9FCB-9D95-4167-8BE0-68E8A1681E6C}"/>
              </a:ext>
            </a:extLst>
          </p:cNvPr>
          <p:cNvPicPr>
            <a:picLocks noChangeAspect="1"/>
          </p:cNvPicPr>
          <p:nvPr/>
        </p:nvPicPr>
        <p:blipFill>
          <a:blip r:embed="rId2"/>
          <a:stretch>
            <a:fillRect/>
          </a:stretch>
        </p:blipFill>
        <p:spPr>
          <a:xfrm>
            <a:off x="1676399" y="742740"/>
            <a:ext cx="6281351" cy="5487395"/>
          </a:xfrm>
          <a:prstGeom prst="rect">
            <a:avLst/>
          </a:prstGeom>
        </p:spPr>
      </p:pic>
      <p:sp>
        <p:nvSpPr>
          <p:cNvPr id="2" name="Title 1">
            <a:extLst>
              <a:ext uri="{FF2B5EF4-FFF2-40B4-BE49-F238E27FC236}">
                <a16:creationId xmlns:a16="http://schemas.microsoft.com/office/drawing/2014/main" id="{2FF466DC-3994-A8EF-CBC2-9D6AA12DDC5B}"/>
              </a:ext>
            </a:extLst>
          </p:cNvPr>
          <p:cNvSpPr txBox="1">
            <a:spLocks/>
          </p:cNvSpPr>
          <p:nvPr/>
        </p:nvSpPr>
        <p:spPr>
          <a:xfrm>
            <a:off x="2766033" y="97884"/>
            <a:ext cx="5308654" cy="468410"/>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400" b="1" dirty="0"/>
              <a:t>Perceptron Networks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13598895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36061A-C53C-44D0-91EC-F1B94E43EFCE}"/>
              </a:ext>
            </a:extLst>
          </p:cNvPr>
          <p:cNvPicPr>
            <a:picLocks noChangeAspect="1"/>
          </p:cNvPicPr>
          <p:nvPr/>
        </p:nvPicPr>
        <p:blipFill>
          <a:blip r:embed="rId2"/>
          <a:stretch>
            <a:fillRect/>
          </a:stretch>
        </p:blipFill>
        <p:spPr>
          <a:xfrm>
            <a:off x="1373974" y="1639860"/>
            <a:ext cx="6951038" cy="3089351"/>
          </a:xfrm>
          <a:prstGeom prst="rect">
            <a:avLst/>
          </a:prstGeom>
        </p:spPr>
      </p:pic>
      <p:sp>
        <p:nvSpPr>
          <p:cNvPr id="2" name="Title 1">
            <a:extLst>
              <a:ext uri="{FF2B5EF4-FFF2-40B4-BE49-F238E27FC236}">
                <a16:creationId xmlns:a16="http://schemas.microsoft.com/office/drawing/2014/main" id="{664FB9DD-7781-15B6-CBED-53534968E13E}"/>
              </a:ext>
            </a:extLst>
          </p:cNvPr>
          <p:cNvSpPr txBox="1">
            <a:spLocks/>
          </p:cNvSpPr>
          <p:nvPr/>
        </p:nvSpPr>
        <p:spPr>
          <a:xfrm>
            <a:off x="2766033" y="97884"/>
            <a:ext cx="5308654" cy="468410"/>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400" b="1" dirty="0"/>
              <a:t>Perceptron Networks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1964497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85351" y="1124464"/>
            <a:ext cx="8847437" cy="5609965"/>
          </a:xfrm>
        </p:spPr>
        <p:txBody>
          <a:bodyPr>
            <a:noAutofit/>
          </a:bodyPr>
          <a:lstStyle/>
          <a:p>
            <a:r>
              <a:rPr lang="en-US" sz="2200" dirty="0"/>
              <a:t>Logistic regression is one of the most popular Machine learning algorithm that comes under Supervised Learning techniques.</a:t>
            </a:r>
          </a:p>
          <a:p>
            <a:pPr>
              <a:buFont typeface="Arial" panose="020B0604020202020204" pitchFamily="34" charset="0"/>
              <a:buChar char="•"/>
            </a:pPr>
            <a:r>
              <a:rPr lang="en-US" sz="2200" dirty="0"/>
              <a:t>It can be used for Classification as well as for Regression problems, but mainly used for Classification problems.</a:t>
            </a:r>
          </a:p>
          <a:p>
            <a:pPr>
              <a:buFont typeface="Arial" panose="020B0604020202020204" pitchFamily="34" charset="0"/>
              <a:buChar char="•"/>
            </a:pPr>
            <a:r>
              <a:rPr lang="en-US" sz="2200" dirty="0"/>
              <a:t>Logistic regression is used to predict the categorical dependent variable with the help of independent variables.</a:t>
            </a:r>
          </a:p>
          <a:p>
            <a:pPr>
              <a:buFont typeface="Arial" panose="020B0604020202020204" pitchFamily="34" charset="0"/>
              <a:buChar char="•"/>
            </a:pPr>
            <a:r>
              <a:rPr lang="en-US" sz="2200" dirty="0"/>
              <a:t>The output of Logistic Regression problem can be only between the 0 and 1.</a:t>
            </a:r>
          </a:p>
          <a:p>
            <a:pPr>
              <a:buFont typeface="Arial" panose="020B0604020202020204" pitchFamily="34" charset="0"/>
              <a:buChar char="•"/>
            </a:pPr>
            <a:r>
              <a:rPr lang="en-US" sz="2200" dirty="0"/>
              <a:t>Logistic regression can be used where the probabilities between two classes is required. Such as whether it will rain today or not, either 0 or 1, true or false etc.</a:t>
            </a:r>
          </a:p>
          <a:p>
            <a:pPr>
              <a:buFont typeface="Arial" panose="020B0604020202020204" pitchFamily="34" charset="0"/>
              <a:buChar char="•"/>
            </a:pPr>
            <a:r>
              <a:rPr lang="en-US" sz="2200" dirty="0"/>
              <a:t>Logistic regression is based on the concept of Maximum Likelihood estimation. According to this estimation, the observed data should be most probable.</a:t>
            </a:r>
          </a:p>
          <a:p>
            <a:pPr marL="12700" indent="0">
              <a:lnSpc>
                <a:spcPct val="150000"/>
              </a:lnSpc>
              <a:spcBef>
                <a:spcPts val="95"/>
              </a:spcBef>
              <a:buClr>
                <a:schemeClr val="tx1"/>
              </a:buClr>
              <a:buSzPct val="93181"/>
              <a:buNone/>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Title 1">
            <a:extLst>
              <a:ext uri="{FF2B5EF4-FFF2-40B4-BE49-F238E27FC236}">
                <a16:creationId xmlns:a16="http://schemas.microsoft.com/office/drawing/2014/main" id="{961BCDE6-1B27-586E-86E3-8A9DBF0C52BF}"/>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Logistic </a:t>
            </a:r>
            <a:r>
              <a:rPr kumimoji="0" lang="en-US" sz="2400" b="1" i="0" u="none" strike="noStrike" kern="1200" cap="none" spc="0" normalizeH="0" baseline="0" noProof="0" dirty="0">
                <a:ln>
                  <a:noFill/>
                </a:ln>
                <a:solidFill>
                  <a:schemeClr val="dk1"/>
                </a:solidFill>
                <a:effectLst/>
                <a:uLnTx/>
                <a:uFillTx/>
                <a:latin typeface="+mn-lt"/>
                <a:ea typeface="+mn-ea"/>
                <a:cs typeface="+mn-cs"/>
              </a:rPr>
              <a:t>Regression </a:t>
            </a:r>
          </a:p>
        </p:txBody>
      </p:sp>
    </p:spTree>
    <p:extLst>
      <p:ext uri="{BB962C8B-B14F-4D97-AF65-F5344CB8AC3E}">
        <p14:creationId xmlns:p14="http://schemas.microsoft.com/office/powerpoint/2010/main" val="2367998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6D3EE5-4EE9-490A-A81F-639A476612D1}"/>
              </a:ext>
            </a:extLst>
          </p:cNvPr>
          <p:cNvPicPr>
            <a:picLocks noChangeAspect="1"/>
          </p:cNvPicPr>
          <p:nvPr/>
        </p:nvPicPr>
        <p:blipFill>
          <a:blip r:embed="rId2"/>
          <a:stretch>
            <a:fillRect/>
          </a:stretch>
        </p:blipFill>
        <p:spPr>
          <a:xfrm>
            <a:off x="1539240" y="716280"/>
            <a:ext cx="6096000" cy="5717782"/>
          </a:xfrm>
          <a:prstGeom prst="rect">
            <a:avLst/>
          </a:prstGeom>
        </p:spPr>
      </p:pic>
      <p:sp>
        <p:nvSpPr>
          <p:cNvPr id="2" name="Title 1">
            <a:extLst>
              <a:ext uri="{FF2B5EF4-FFF2-40B4-BE49-F238E27FC236}">
                <a16:creationId xmlns:a16="http://schemas.microsoft.com/office/drawing/2014/main" id="{3B8676A1-75DD-D142-5CC0-140A7CFF1BFE}"/>
              </a:ext>
            </a:extLst>
          </p:cNvPr>
          <p:cNvSpPr txBox="1">
            <a:spLocks/>
          </p:cNvSpPr>
          <p:nvPr/>
        </p:nvSpPr>
        <p:spPr>
          <a:xfrm>
            <a:off x="2766033" y="97884"/>
            <a:ext cx="5308654" cy="468410"/>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400" b="1" dirty="0"/>
              <a:t>Perceptron Networks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10236292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39006" y="1"/>
            <a:ext cx="7104993"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400" b="1" dirty="0"/>
              <a:t>ASSIGNMENTS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685800" y="1219993"/>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2200" b="1" dirty="0">
                <a:latin typeface="Times New Roman" panose="02020603050405020304" pitchFamily="18" charset="0"/>
                <a:cs typeface="Times New Roman" panose="02020603050405020304" pitchFamily="18" charset="0"/>
              </a:rPr>
              <a:t>Q1: </a:t>
            </a:r>
            <a:r>
              <a:rPr lang="en-US" sz="2200" dirty="0">
                <a:latin typeface="Times New Roman" panose="02020603050405020304" pitchFamily="18" charset="0"/>
                <a:cs typeface="Times New Roman" panose="02020603050405020304" pitchFamily="18" charset="0"/>
              </a:rPr>
              <a:t>Design Hebb Network for both </a:t>
            </a:r>
            <a:r>
              <a:rPr lang="en-US" sz="2200" b="1" dirty="0">
                <a:latin typeface="Times New Roman" panose="02020603050405020304" pitchFamily="18" charset="0"/>
                <a:cs typeface="Times New Roman" panose="02020603050405020304" pitchFamily="18" charset="0"/>
              </a:rPr>
              <a:t>AND</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and</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OR</a:t>
            </a:r>
            <a:r>
              <a:rPr lang="en-US" sz="2200" dirty="0">
                <a:latin typeface="Times New Roman" panose="02020603050405020304" pitchFamily="18" charset="0"/>
                <a:cs typeface="Times New Roman" panose="02020603050405020304" pitchFamily="18" charset="0"/>
              </a:rPr>
              <a:t> function.</a:t>
            </a:r>
          </a:p>
          <a:p>
            <a:pPr marL="12700" indent="0">
              <a:lnSpc>
                <a:spcPct val="150000"/>
              </a:lnSpc>
              <a:spcBef>
                <a:spcPts val="95"/>
              </a:spcBef>
              <a:buClr>
                <a:schemeClr val="tx1"/>
              </a:buClr>
              <a:buSzPct val="93181"/>
              <a:buNone/>
              <a:tabLst>
                <a:tab pos="286385" algn="l"/>
                <a:tab pos="287020" algn="l"/>
              </a:tabLst>
            </a:pPr>
            <a:r>
              <a:rPr lang="en-US" sz="2200" b="1" dirty="0">
                <a:latin typeface="Times New Roman" panose="02020603050405020304" pitchFamily="18" charset="0"/>
                <a:cs typeface="Times New Roman" panose="02020603050405020304" pitchFamily="18" charset="0"/>
              </a:rPr>
              <a:t>Q2: </a:t>
            </a:r>
            <a:r>
              <a:rPr lang="en-US" sz="2200" dirty="0">
                <a:latin typeface="Times New Roman" panose="02020603050405020304" pitchFamily="18" charset="0"/>
                <a:cs typeface="Times New Roman" panose="02020603050405020304" pitchFamily="18" charset="0"/>
              </a:rPr>
              <a:t>Design Perceptron Network for both </a:t>
            </a:r>
            <a:r>
              <a:rPr lang="en-US" sz="2200" b="1" dirty="0">
                <a:latin typeface="Times New Roman" panose="02020603050405020304" pitchFamily="18" charset="0"/>
                <a:cs typeface="Times New Roman" panose="02020603050405020304" pitchFamily="18" charset="0"/>
              </a:rPr>
              <a:t>AND</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and</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OR</a:t>
            </a:r>
            <a:r>
              <a:rPr lang="en-US" sz="2200" dirty="0">
                <a:latin typeface="Times New Roman" panose="02020603050405020304" pitchFamily="18" charset="0"/>
                <a:cs typeface="Times New Roman" panose="02020603050405020304" pitchFamily="18" charset="0"/>
              </a:rPr>
              <a:t> Function. </a:t>
            </a:r>
          </a:p>
          <a:p>
            <a:pPr marL="287020" indent="-274320">
              <a:lnSpc>
                <a:spcPct val="150000"/>
              </a:lnSpc>
              <a:spcBef>
                <a:spcPts val="95"/>
              </a:spcBef>
              <a:buClr>
                <a:schemeClr val="tx1"/>
              </a:buClr>
              <a:buSzPct val="93181"/>
              <a:tabLst>
                <a:tab pos="286385" algn="l"/>
                <a:tab pos="287020" algn="l"/>
              </a:tabLst>
            </a:pPr>
            <a:endParaRPr lang="en-US" sz="2200" dirty="0">
              <a:latin typeface="Times New Roman" panose="02020603050405020304" pitchFamily="18" charset="0"/>
              <a:cs typeface="Times New Roman" panose="02020603050405020304" pitchFamily="18" charset="0"/>
            </a:endParaRPr>
          </a:p>
          <a:p>
            <a:pPr marL="12700" indent="0">
              <a:lnSpc>
                <a:spcPct val="150000"/>
              </a:lnSpc>
              <a:spcBef>
                <a:spcPts val="95"/>
              </a:spcBef>
              <a:buClr>
                <a:schemeClr val="tx1"/>
              </a:buClr>
              <a:buSzPct val="93181"/>
              <a:buNone/>
              <a:tabLst>
                <a:tab pos="286385" algn="l"/>
                <a:tab pos="287020" algn="l"/>
              </a:tabLst>
            </a:pPr>
            <a:r>
              <a:rPr lang="en-US" sz="2200" b="1" dirty="0">
                <a:latin typeface="Times New Roman" panose="02020603050405020304" pitchFamily="18" charset="0"/>
                <a:cs typeface="Times New Roman" panose="02020603050405020304" pitchFamily="18" charset="0"/>
              </a:rPr>
              <a:t>     NOTE: </a:t>
            </a:r>
            <a:r>
              <a:rPr lang="en-US" sz="2200" dirty="0">
                <a:latin typeface="Times New Roman" panose="02020603050405020304" pitchFamily="18" charset="0"/>
                <a:cs typeface="Times New Roman" panose="02020603050405020304" pitchFamily="18" charset="0"/>
              </a:rPr>
              <a:t>Complete the assignment and send it to Group.  </a:t>
            </a:r>
          </a:p>
        </p:txBody>
      </p:sp>
    </p:spTree>
    <p:extLst>
      <p:ext uri="{BB962C8B-B14F-4D97-AF65-F5344CB8AC3E}">
        <p14:creationId xmlns:p14="http://schemas.microsoft.com/office/powerpoint/2010/main" val="14126212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685800" y="1185357"/>
            <a:ext cx="8229600" cy="4602163"/>
          </a:xfrm>
        </p:spPr>
        <p:txBody>
          <a:bodyPr>
            <a:normAutofit lnSpcReduction="10000"/>
          </a:bodyPr>
          <a:lstStyle/>
          <a:p>
            <a:pPr marL="287020" indent="-274320" algn="just">
              <a:lnSpc>
                <a:spcPct val="150000"/>
              </a:lnSpc>
              <a:spcBef>
                <a:spcPts val="95"/>
              </a:spcBef>
              <a:buClr>
                <a:schemeClr val="tx1"/>
              </a:buClr>
              <a:buSzPct val="93181"/>
              <a:tabLst>
                <a:tab pos="286385" algn="l"/>
                <a:tab pos="287020" algn="l"/>
              </a:tabLst>
            </a:pPr>
            <a:r>
              <a:rPr lang="en-US" sz="1800" dirty="0"/>
              <a:t>The </a:t>
            </a:r>
            <a:r>
              <a:rPr lang="en-US" sz="1800" b="1" dirty="0"/>
              <a:t>Support Vector Machine</a:t>
            </a:r>
            <a:r>
              <a:rPr lang="en-US" sz="1800" dirty="0"/>
              <a:t> is a </a:t>
            </a:r>
            <a:r>
              <a:rPr lang="en-US" sz="1800" b="1" dirty="0"/>
              <a:t>supervised learning algorithm</a:t>
            </a:r>
            <a:r>
              <a:rPr lang="en-US" sz="1800" dirty="0"/>
              <a:t> mostly used for </a:t>
            </a:r>
            <a:r>
              <a:rPr lang="en-US" sz="1800" b="1" dirty="0"/>
              <a:t>classification</a:t>
            </a:r>
            <a:r>
              <a:rPr lang="en-US" sz="1800" dirty="0"/>
              <a:t> but it can be used also for </a:t>
            </a:r>
            <a:r>
              <a:rPr lang="en-US" sz="1800" b="1" dirty="0"/>
              <a:t>regression</a:t>
            </a:r>
            <a:r>
              <a:rPr lang="en-US" sz="1800" dirty="0"/>
              <a:t>. </a:t>
            </a:r>
          </a:p>
          <a:p>
            <a:pPr marL="287020" indent="-274320" algn="just">
              <a:lnSpc>
                <a:spcPct val="150000"/>
              </a:lnSpc>
              <a:spcBef>
                <a:spcPts val="95"/>
              </a:spcBef>
              <a:buClr>
                <a:schemeClr val="tx1"/>
              </a:buClr>
              <a:buSzPct val="93181"/>
              <a:tabLst>
                <a:tab pos="286385" algn="l"/>
                <a:tab pos="287020" algn="l"/>
              </a:tabLst>
            </a:pPr>
            <a:r>
              <a:rPr lang="en-US" sz="1800" dirty="0"/>
              <a:t>The main idea is that based on the labeled data (training data) the algorithm tries to find the </a:t>
            </a:r>
            <a:r>
              <a:rPr lang="en-US" sz="1800" b="1" dirty="0"/>
              <a:t>optimal hyperplane</a:t>
            </a:r>
            <a:r>
              <a:rPr lang="en-US" sz="1800" dirty="0"/>
              <a:t> which can be used to classify new data points. </a:t>
            </a:r>
          </a:p>
          <a:p>
            <a:pPr marL="287020" indent="-274320" algn="just">
              <a:lnSpc>
                <a:spcPct val="150000"/>
              </a:lnSpc>
              <a:spcBef>
                <a:spcPts val="95"/>
              </a:spcBef>
              <a:buClr>
                <a:schemeClr val="tx1"/>
              </a:buClr>
              <a:buSzPct val="93181"/>
              <a:tabLst>
                <a:tab pos="286385" algn="l"/>
                <a:tab pos="287020" algn="l"/>
              </a:tabLst>
            </a:pPr>
            <a:r>
              <a:rPr lang="en-US" sz="1800" dirty="0"/>
              <a:t>In two dimensions the hyperplane is a simple line.</a:t>
            </a:r>
          </a:p>
          <a:p>
            <a:pPr marL="287020" indent="-274320" algn="just">
              <a:lnSpc>
                <a:spcPct val="150000"/>
              </a:lnSpc>
              <a:spcBef>
                <a:spcPts val="95"/>
              </a:spcBef>
              <a:buClr>
                <a:schemeClr val="tx1"/>
              </a:buClr>
              <a:buSzPct val="93181"/>
              <a:tabLst>
                <a:tab pos="286385" algn="l"/>
                <a:tab pos="287020" algn="l"/>
              </a:tabLst>
            </a:pPr>
            <a:r>
              <a:rPr lang="en-US" sz="1800" b="1" dirty="0"/>
              <a:t>Usually</a:t>
            </a:r>
            <a:r>
              <a:rPr lang="en-US" sz="1800" dirty="0"/>
              <a:t> a learning algorithm tries to learn the </a:t>
            </a:r>
            <a:r>
              <a:rPr lang="en-US" sz="1800" b="1" dirty="0"/>
              <a:t>most common characteristics (what differentiates one class from another) </a:t>
            </a:r>
            <a:r>
              <a:rPr lang="en-US" sz="1800" dirty="0"/>
              <a:t>of a class and the classification is based on those representative characteristics learnt (so classification is based on differences between classes). </a:t>
            </a:r>
          </a:p>
          <a:p>
            <a:pPr marL="287020" indent="-274320" algn="just">
              <a:lnSpc>
                <a:spcPct val="150000"/>
              </a:lnSpc>
              <a:spcBef>
                <a:spcPts val="95"/>
              </a:spcBef>
              <a:buClr>
                <a:schemeClr val="tx1"/>
              </a:buClr>
              <a:buSzPct val="93181"/>
              <a:tabLst>
                <a:tab pos="286385" algn="l"/>
                <a:tab pos="287020" algn="l"/>
              </a:tabLst>
            </a:pPr>
            <a:r>
              <a:rPr lang="en-US" sz="1800" dirty="0"/>
              <a:t>The </a:t>
            </a:r>
            <a:r>
              <a:rPr lang="en-US" sz="1800" b="1" dirty="0"/>
              <a:t>SVM</a:t>
            </a:r>
            <a:r>
              <a:rPr lang="en-US" sz="1800" dirty="0"/>
              <a:t> works in the other way around. It </a:t>
            </a:r>
            <a:r>
              <a:rPr lang="en-US" sz="1800" b="1" dirty="0"/>
              <a:t>finds</a:t>
            </a:r>
            <a:r>
              <a:rPr lang="en-US" sz="1800" dirty="0"/>
              <a:t> the </a:t>
            </a:r>
            <a:r>
              <a:rPr lang="en-US" sz="1800" b="1" dirty="0"/>
              <a:t>most similar examples</a:t>
            </a:r>
            <a:r>
              <a:rPr lang="en-US" sz="1800" dirty="0"/>
              <a:t> between classes. Those will be the </a:t>
            </a:r>
            <a:r>
              <a:rPr lang="en-US" sz="1800" b="1" dirty="0"/>
              <a:t>support vectors</a:t>
            </a:r>
            <a:r>
              <a:rPr lang="en-US" sz="1800" dirty="0"/>
              <a:t>.</a:t>
            </a:r>
          </a:p>
        </p:txBody>
      </p:sp>
    </p:spTree>
    <p:extLst>
      <p:ext uri="{BB962C8B-B14F-4D97-AF65-F5344CB8AC3E}">
        <p14:creationId xmlns:p14="http://schemas.microsoft.com/office/powerpoint/2010/main" val="3939762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algn="just"/>
            <a:r>
              <a:rPr lang="en-US" sz="2200" dirty="0">
                <a:latin typeface="Times New Roman" panose="02020603050405020304" pitchFamily="18" charset="0"/>
                <a:cs typeface="Times New Roman" panose="02020603050405020304" pitchFamily="18" charset="0"/>
              </a:rPr>
              <a:t>As an example, lets consider two classes, apples and lemons.</a:t>
            </a:r>
          </a:p>
          <a:p>
            <a:pPr algn="just"/>
            <a:r>
              <a:rPr lang="en-US" sz="2200" dirty="0">
                <a:latin typeface="Times New Roman" panose="02020603050405020304" pitchFamily="18" charset="0"/>
                <a:cs typeface="Times New Roman" panose="02020603050405020304" pitchFamily="18" charset="0"/>
              </a:rPr>
              <a:t>Other algorithms will learn the most evident, most representative characteristics of apples and lemons, like apples are green and rounded while lemons are yellow and have elliptic form.</a:t>
            </a:r>
          </a:p>
          <a:p>
            <a:pPr algn="just"/>
            <a:r>
              <a:rPr lang="en-US" sz="2200" dirty="0">
                <a:latin typeface="Times New Roman" panose="02020603050405020304" pitchFamily="18" charset="0"/>
                <a:cs typeface="Times New Roman" panose="02020603050405020304" pitchFamily="18" charset="0"/>
              </a:rPr>
              <a:t>In contrast, SVM will search for apples that are very similar to lemons, for example apples which are yellow and have elliptic form. </a:t>
            </a:r>
          </a:p>
          <a:p>
            <a:pPr algn="just"/>
            <a:r>
              <a:rPr lang="en-US" sz="2200" dirty="0">
                <a:latin typeface="Times New Roman" panose="02020603050405020304" pitchFamily="18" charset="0"/>
                <a:cs typeface="Times New Roman" panose="02020603050405020304" pitchFamily="18" charset="0"/>
              </a:rPr>
              <a:t>This will be a support vector. The other support vector will be a lemon similar to an apple (green and rounded).</a:t>
            </a:r>
          </a:p>
          <a:p>
            <a:pPr algn="just"/>
            <a:r>
              <a:rPr lang="en-US" sz="2200" dirty="0">
                <a:latin typeface="Times New Roman" panose="02020603050405020304" pitchFamily="18" charset="0"/>
                <a:cs typeface="Times New Roman" panose="02020603050405020304" pitchFamily="18" charset="0"/>
              </a:rPr>
              <a:t>So </a:t>
            </a:r>
            <a:r>
              <a:rPr lang="en-US" sz="2200" b="1" dirty="0">
                <a:latin typeface="Times New Roman" panose="02020603050405020304" pitchFamily="18" charset="0"/>
                <a:cs typeface="Times New Roman" panose="02020603050405020304" pitchFamily="18" charset="0"/>
              </a:rPr>
              <a:t>other algorithms</a:t>
            </a:r>
            <a:r>
              <a:rPr lang="en-US" sz="2200" dirty="0">
                <a:latin typeface="Times New Roman" panose="02020603050405020304" pitchFamily="18" charset="0"/>
                <a:cs typeface="Times New Roman" panose="02020603050405020304" pitchFamily="18" charset="0"/>
              </a:rPr>
              <a:t> learns the </a:t>
            </a:r>
            <a:r>
              <a:rPr lang="en-US" sz="2200" b="1" dirty="0">
                <a:latin typeface="Times New Roman" panose="02020603050405020304" pitchFamily="18" charset="0"/>
                <a:cs typeface="Times New Roman" panose="02020603050405020304" pitchFamily="18" charset="0"/>
              </a:rPr>
              <a:t>differences</a:t>
            </a:r>
            <a:r>
              <a:rPr lang="en-US" sz="2200" dirty="0">
                <a:latin typeface="Times New Roman" panose="02020603050405020304" pitchFamily="18" charset="0"/>
                <a:cs typeface="Times New Roman" panose="02020603050405020304" pitchFamily="18" charset="0"/>
              </a:rPr>
              <a:t> while </a:t>
            </a:r>
            <a:r>
              <a:rPr lang="en-US" sz="2200" b="1" dirty="0">
                <a:latin typeface="Times New Roman" panose="02020603050405020304" pitchFamily="18" charset="0"/>
                <a:cs typeface="Times New Roman" panose="02020603050405020304" pitchFamily="18" charset="0"/>
              </a:rPr>
              <a:t>SVM</a:t>
            </a:r>
            <a:r>
              <a:rPr lang="en-US" sz="2200" dirty="0">
                <a:latin typeface="Times New Roman" panose="02020603050405020304" pitchFamily="18" charset="0"/>
                <a:cs typeface="Times New Roman" panose="02020603050405020304" pitchFamily="18" charset="0"/>
              </a:rPr>
              <a:t> learns </a:t>
            </a:r>
            <a:r>
              <a:rPr lang="en-US" sz="2200" b="1" dirty="0">
                <a:latin typeface="Times New Roman" panose="02020603050405020304" pitchFamily="18" charset="0"/>
                <a:cs typeface="Times New Roman" panose="02020603050405020304" pitchFamily="18" charset="0"/>
              </a:rPr>
              <a:t>similarities</a:t>
            </a:r>
            <a:r>
              <a:rPr lang="en-US" sz="2200" dirty="0">
                <a:latin typeface="Times New Roman" panose="02020603050405020304" pitchFamily="18" charset="0"/>
                <a:cs typeface="Times New Roman" panose="02020603050405020304" pitchFamily="18" charset="0"/>
              </a:rPr>
              <a:t>.</a:t>
            </a:r>
          </a:p>
          <a:p>
            <a:pPr marL="287020" indent="-274320" algn="just">
              <a:lnSpc>
                <a:spcPct val="150000"/>
              </a:lnSpc>
              <a:spcBef>
                <a:spcPts val="95"/>
              </a:spcBef>
              <a:buClr>
                <a:schemeClr val="tx1"/>
              </a:buClr>
              <a:buSzPct val="93181"/>
              <a:tabLst>
                <a:tab pos="286385" algn="l"/>
                <a:tab pos="287020" algn="l"/>
              </a:tabLst>
            </a:pPr>
            <a:endParaRPr lang="en-US" sz="1800" dirty="0"/>
          </a:p>
          <a:p>
            <a:pPr marL="287020" indent="-274320" algn="just">
              <a:lnSpc>
                <a:spcPct val="150000"/>
              </a:lnSpc>
              <a:spcBef>
                <a:spcPts val="95"/>
              </a:spcBef>
              <a:buClr>
                <a:schemeClr val="tx1"/>
              </a:buClr>
              <a:buSzPct val="93181"/>
              <a:tabLst>
                <a:tab pos="286385" algn="l"/>
                <a:tab pos="287020" algn="l"/>
              </a:tabLst>
            </a:pPr>
            <a:endParaRPr lang="en-US" sz="1800" dirty="0"/>
          </a:p>
          <a:p>
            <a:pPr marL="287020" indent="-274320" algn="just">
              <a:lnSpc>
                <a:spcPct val="150000"/>
              </a:lnSpc>
              <a:spcBef>
                <a:spcPts val="95"/>
              </a:spcBef>
              <a:buClr>
                <a:schemeClr val="tx1"/>
              </a:buClr>
              <a:buSzPct val="93181"/>
              <a:tabLst>
                <a:tab pos="286385" algn="l"/>
                <a:tab pos="287020" algn="l"/>
              </a:tabLst>
            </a:pPr>
            <a:endParaRPr lang="en-US" sz="1800" dirty="0"/>
          </a:p>
        </p:txBody>
      </p:sp>
      <p:sp>
        <p:nvSpPr>
          <p:cNvPr id="2" name="Title 1">
            <a:extLst>
              <a:ext uri="{FF2B5EF4-FFF2-40B4-BE49-F238E27FC236}">
                <a16:creationId xmlns:a16="http://schemas.microsoft.com/office/drawing/2014/main" id="{A1BD8580-9A95-9F7A-1CA0-9DA3A13A135E}"/>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18122046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926E21E8-D360-460C-BCFC-2286CB1D9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487" y="1331197"/>
            <a:ext cx="5684341" cy="4628677"/>
          </a:xfrm>
          <a:prstGeom prst="rect">
            <a:avLst/>
          </a:prstGeom>
        </p:spPr>
      </p:pic>
      <p:sp>
        <p:nvSpPr>
          <p:cNvPr id="2" name="Title 1">
            <a:extLst>
              <a:ext uri="{FF2B5EF4-FFF2-40B4-BE49-F238E27FC236}">
                <a16:creationId xmlns:a16="http://schemas.microsoft.com/office/drawing/2014/main" id="{D57BB3C3-560C-7DD7-73DE-D120C095B8A8}"/>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6865818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algn="just"/>
            <a:r>
              <a:rPr lang="en-US" sz="2200" dirty="0">
                <a:latin typeface="Times New Roman" panose="02020603050405020304" pitchFamily="18" charset="0"/>
                <a:cs typeface="Times New Roman" panose="02020603050405020304" pitchFamily="18" charset="0"/>
              </a:rPr>
              <a:t>As we go from left to right, all the examples will be classified as apples until we reach the yellow apple. </a:t>
            </a:r>
          </a:p>
          <a:p>
            <a:pPr algn="just"/>
            <a:r>
              <a:rPr lang="en-US" sz="2200" dirty="0">
                <a:latin typeface="Times New Roman" panose="02020603050405020304" pitchFamily="18" charset="0"/>
                <a:cs typeface="Times New Roman" panose="02020603050405020304" pitchFamily="18" charset="0"/>
              </a:rPr>
              <a:t>From this point, the confidence that a new example is an apple drops while the lemon class confidence increases. </a:t>
            </a:r>
          </a:p>
          <a:p>
            <a:pPr algn="just"/>
            <a:r>
              <a:rPr lang="en-US" sz="2200" dirty="0">
                <a:latin typeface="Times New Roman" panose="02020603050405020304" pitchFamily="18" charset="0"/>
                <a:cs typeface="Times New Roman" panose="02020603050405020304" pitchFamily="18" charset="0"/>
              </a:rPr>
              <a:t>When the lemon class confidence becomes greater than the apple class confidence, the new examples will be classified as lemons (somewhere between the yellow apple and the green lemon).</a:t>
            </a:r>
          </a:p>
          <a:p>
            <a:pPr algn="just"/>
            <a:r>
              <a:rPr lang="en-US" sz="2200" dirty="0">
                <a:latin typeface="Times New Roman" panose="02020603050405020304" pitchFamily="18" charset="0"/>
                <a:cs typeface="Times New Roman" panose="02020603050405020304" pitchFamily="18" charset="0"/>
              </a:rPr>
              <a:t>Based on these support vectors, the algorithm tries to find </a:t>
            </a:r>
            <a:r>
              <a:rPr lang="en-US" sz="2200" b="1" dirty="0">
                <a:latin typeface="Times New Roman" panose="02020603050405020304" pitchFamily="18" charset="0"/>
                <a:cs typeface="Times New Roman" panose="02020603050405020304" pitchFamily="18" charset="0"/>
              </a:rPr>
              <a:t>the best hyperplane that separates the classes</a:t>
            </a:r>
            <a:r>
              <a:rPr lang="en-US" sz="2200" dirty="0">
                <a:latin typeface="Times New Roman" panose="02020603050405020304" pitchFamily="18" charset="0"/>
                <a:cs typeface="Times New Roman" panose="02020603050405020304" pitchFamily="18" charset="0"/>
              </a:rPr>
              <a:t>. </a:t>
            </a:r>
          </a:p>
          <a:p>
            <a:pPr algn="just"/>
            <a:r>
              <a:rPr lang="en-US" sz="2200" dirty="0">
                <a:latin typeface="Times New Roman" panose="02020603050405020304" pitchFamily="18" charset="0"/>
                <a:cs typeface="Times New Roman" panose="02020603050405020304" pitchFamily="18" charset="0"/>
              </a:rPr>
              <a:t>In 2D the hyperplane is a line, so it would look like this:</a:t>
            </a:r>
          </a:p>
          <a:p>
            <a:pPr marL="287020" indent="-274320" algn="just">
              <a:lnSpc>
                <a:spcPct val="150000"/>
              </a:lnSpc>
              <a:spcBef>
                <a:spcPts val="95"/>
              </a:spcBef>
              <a:buClr>
                <a:schemeClr val="tx1"/>
              </a:buClr>
              <a:buSzPct val="93181"/>
              <a:tabLst>
                <a:tab pos="286385" algn="l"/>
                <a:tab pos="287020" algn="l"/>
              </a:tabLst>
            </a:pPr>
            <a:endParaRPr lang="en-US" sz="2000" dirty="0"/>
          </a:p>
          <a:p>
            <a:pPr marL="287020" indent="-274320" algn="just">
              <a:lnSpc>
                <a:spcPct val="150000"/>
              </a:lnSpc>
              <a:spcBef>
                <a:spcPts val="95"/>
              </a:spcBef>
              <a:buClr>
                <a:schemeClr val="tx1"/>
              </a:buClr>
              <a:buSzPct val="93181"/>
              <a:tabLst>
                <a:tab pos="286385" algn="l"/>
                <a:tab pos="287020" algn="l"/>
              </a:tabLst>
            </a:pPr>
            <a:endParaRPr lang="en-US" sz="2000" dirty="0"/>
          </a:p>
          <a:p>
            <a:pPr marL="287020" indent="-274320" algn="just">
              <a:lnSpc>
                <a:spcPct val="150000"/>
              </a:lnSpc>
              <a:spcBef>
                <a:spcPts val="95"/>
              </a:spcBef>
              <a:buClr>
                <a:schemeClr val="tx1"/>
              </a:buClr>
              <a:buSzPct val="93181"/>
              <a:tabLst>
                <a:tab pos="286385" algn="l"/>
                <a:tab pos="287020" algn="l"/>
              </a:tabLst>
            </a:pPr>
            <a:endParaRPr lang="en-US" sz="2000" dirty="0"/>
          </a:p>
        </p:txBody>
      </p:sp>
      <p:sp>
        <p:nvSpPr>
          <p:cNvPr id="2" name="Title 1">
            <a:extLst>
              <a:ext uri="{FF2B5EF4-FFF2-40B4-BE49-F238E27FC236}">
                <a16:creationId xmlns:a16="http://schemas.microsoft.com/office/drawing/2014/main" id="{3879048B-F1F6-D9E0-163E-0DBC08FB262F}"/>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1790541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8D3D6E3D-9B57-4D9B-A332-D6CA7BFB0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185357"/>
            <a:ext cx="6269789" cy="5105400"/>
          </a:xfrm>
          <a:prstGeom prst="rect">
            <a:avLst/>
          </a:prstGeom>
        </p:spPr>
      </p:pic>
      <p:sp>
        <p:nvSpPr>
          <p:cNvPr id="2" name="Title 1">
            <a:extLst>
              <a:ext uri="{FF2B5EF4-FFF2-40B4-BE49-F238E27FC236}">
                <a16:creationId xmlns:a16="http://schemas.microsoft.com/office/drawing/2014/main" id="{31B5F1AA-0B73-D112-D1DA-AF313B363FDC}"/>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88504101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8"/>
            <a:ext cx="8229600" cy="1568268"/>
          </a:xfrm>
        </p:spPr>
        <p:txBody>
          <a:bodyPr>
            <a:normAutofit lnSpcReduction="10000"/>
          </a:bodyPr>
          <a:lstStyle/>
          <a:p>
            <a:pPr algn="just"/>
            <a:r>
              <a:rPr lang="en-US" sz="2000" b="1" dirty="0">
                <a:latin typeface="Times New Roman" panose="02020603050405020304" pitchFamily="18" charset="0"/>
                <a:cs typeface="Times New Roman" panose="02020603050405020304" pitchFamily="18" charset="0"/>
              </a:rPr>
              <a:t>Finding the Optimal Hyperplane</a:t>
            </a:r>
          </a:p>
          <a:p>
            <a:pPr algn="just"/>
            <a:r>
              <a:rPr lang="en-US" sz="2000" dirty="0">
                <a:latin typeface="Times New Roman" panose="02020603050405020304" pitchFamily="18" charset="0"/>
                <a:cs typeface="Times New Roman" panose="02020603050405020304" pitchFamily="18" charset="0"/>
              </a:rPr>
              <a:t>Intuitively the </a:t>
            </a:r>
            <a:r>
              <a:rPr lang="en-US" sz="2000" b="1" dirty="0">
                <a:latin typeface="Times New Roman" panose="02020603050405020304" pitchFamily="18" charset="0"/>
                <a:cs typeface="Times New Roman" panose="02020603050405020304" pitchFamily="18" charset="0"/>
              </a:rPr>
              <a:t>best line</a:t>
            </a:r>
            <a:r>
              <a:rPr lang="en-US" sz="2000" dirty="0">
                <a:latin typeface="Times New Roman" panose="02020603050405020304" pitchFamily="18" charset="0"/>
                <a:cs typeface="Times New Roman" panose="02020603050405020304" pitchFamily="18" charset="0"/>
              </a:rPr>
              <a:t> is the line that is </a:t>
            </a:r>
            <a:r>
              <a:rPr lang="en-US" sz="2000" b="1" dirty="0">
                <a:latin typeface="Times New Roman" panose="02020603050405020304" pitchFamily="18" charset="0"/>
                <a:cs typeface="Times New Roman" panose="02020603050405020304" pitchFamily="18" charset="0"/>
              </a:rPr>
              <a:t>far away from both apple and lemon examples</a:t>
            </a:r>
            <a:r>
              <a:rPr lang="en-US" sz="2000" dirty="0">
                <a:latin typeface="Times New Roman" panose="02020603050405020304" pitchFamily="18" charset="0"/>
                <a:cs typeface="Times New Roman" panose="02020603050405020304" pitchFamily="18" charset="0"/>
              </a:rPr>
              <a:t> (has the largest margin). To have optimal solution, we have to </a:t>
            </a:r>
            <a:r>
              <a:rPr lang="en-US" sz="2000" b="1" dirty="0">
                <a:latin typeface="Times New Roman" panose="02020603050405020304" pitchFamily="18" charset="0"/>
                <a:cs typeface="Times New Roman" panose="02020603050405020304" pitchFamily="18" charset="0"/>
              </a:rPr>
              <a:t>maximize the margin in both ways</a:t>
            </a:r>
            <a:r>
              <a:rPr lang="en-US" sz="2000" dirty="0">
                <a:latin typeface="Times New Roman" panose="02020603050405020304" pitchFamily="18" charset="0"/>
                <a:cs typeface="Times New Roman" panose="02020603050405020304" pitchFamily="18" charset="0"/>
              </a:rPr>
              <a:t> (if we have multiple classes, then we have to maximize it considering each of the classes).</a:t>
            </a:r>
          </a:p>
          <a:p>
            <a:pPr marL="287020" indent="-274320" algn="just">
              <a:lnSpc>
                <a:spcPct val="150000"/>
              </a:lnSpc>
              <a:spcBef>
                <a:spcPts val="95"/>
              </a:spcBef>
              <a:buClr>
                <a:schemeClr val="tx1"/>
              </a:buClr>
              <a:buSzPct val="93181"/>
              <a:tabLst>
                <a:tab pos="286385" algn="l"/>
                <a:tab pos="287020" algn="l"/>
              </a:tabLst>
            </a:pPr>
            <a:endParaRPr lang="en-US" sz="1800" dirty="0"/>
          </a:p>
          <a:p>
            <a:pPr marL="287020" indent="-274320" algn="just">
              <a:lnSpc>
                <a:spcPct val="150000"/>
              </a:lnSpc>
              <a:spcBef>
                <a:spcPts val="95"/>
              </a:spcBef>
              <a:buClr>
                <a:schemeClr val="tx1"/>
              </a:buClr>
              <a:buSzPct val="93181"/>
              <a:tabLst>
                <a:tab pos="286385" algn="l"/>
                <a:tab pos="287020" algn="l"/>
              </a:tabLst>
            </a:pPr>
            <a:endParaRPr lang="en-US" sz="1800" dirty="0"/>
          </a:p>
          <a:p>
            <a:pPr marL="287020" indent="-274320" algn="just">
              <a:lnSpc>
                <a:spcPct val="150000"/>
              </a:lnSpc>
              <a:spcBef>
                <a:spcPts val="95"/>
              </a:spcBef>
              <a:buClr>
                <a:schemeClr val="tx1"/>
              </a:buClr>
              <a:buSzPct val="93181"/>
              <a:tabLst>
                <a:tab pos="286385" algn="l"/>
                <a:tab pos="287020" algn="l"/>
              </a:tabLst>
            </a:pPr>
            <a:endParaRPr lang="en-US" sz="1800" dirty="0"/>
          </a:p>
        </p:txBody>
      </p:sp>
      <p:pic>
        <p:nvPicPr>
          <p:cNvPr id="3" name="Picture 2">
            <a:extLst>
              <a:ext uri="{FF2B5EF4-FFF2-40B4-BE49-F238E27FC236}">
                <a16:creationId xmlns:a16="http://schemas.microsoft.com/office/drawing/2014/main" id="{11790F7F-361A-4A1F-8383-AE6C9A9F9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0126" y="2753625"/>
            <a:ext cx="4678947" cy="3810000"/>
          </a:xfrm>
          <a:prstGeom prst="rect">
            <a:avLst/>
          </a:prstGeom>
        </p:spPr>
      </p:pic>
      <p:sp>
        <p:nvSpPr>
          <p:cNvPr id="2" name="Title 1">
            <a:extLst>
              <a:ext uri="{FF2B5EF4-FFF2-40B4-BE49-F238E27FC236}">
                <a16:creationId xmlns:a16="http://schemas.microsoft.com/office/drawing/2014/main" id="{119E2FAF-F34D-7AA8-4AEB-8E95B990C095}"/>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14021055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8"/>
            <a:ext cx="8229600" cy="1026502"/>
          </a:xfrm>
        </p:spPr>
        <p:txBody>
          <a:bodyPr>
            <a:normAutofit/>
          </a:bodyPr>
          <a:lstStyle/>
          <a:p>
            <a:pPr marL="287020" indent="-274320" algn="just">
              <a:spcBef>
                <a:spcPts val="95"/>
              </a:spcBef>
              <a:buClr>
                <a:schemeClr val="tx1"/>
              </a:buClr>
              <a:buSzPct val="93181"/>
              <a:tabLst>
                <a:tab pos="286385" algn="l"/>
                <a:tab pos="287020" algn="l"/>
              </a:tabLst>
            </a:pPr>
            <a:r>
              <a:rPr lang="en-US" sz="2000" dirty="0">
                <a:latin typeface="Times New Roman" panose="02020603050405020304" pitchFamily="18" charset="0"/>
                <a:cs typeface="Times New Roman" panose="02020603050405020304" pitchFamily="18" charset="0"/>
              </a:rPr>
              <a:t>So if we compare the picture above with the picture below, we can easily observe, that the first is the optimal hyperplane (line) and the second is a sub-optimal solution, because the margin is far shorter.</a:t>
            </a:r>
          </a:p>
          <a:p>
            <a:pPr marL="287020" indent="-274320" algn="just">
              <a:spcBef>
                <a:spcPts val="95"/>
              </a:spcBef>
              <a:buClr>
                <a:schemeClr val="tx1"/>
              </a:buClr>
              <a:buSzPct val="93181"/>
              <a:tabLst>
                <a:tab pos="286385" algn="l"/>
                <a:tab pos="287020" algn="l"/>
              </a:tabLst>
            </a:pPr>
            <a:endParaRPr lang="en-US" sz="1800" dirty="0"/>
          </a:p>
          <a:p>
            <a:pPr marL="287020" indent="-274320" algn="just">
              <a:spcBef>
                <a:spcPts val="95"/>
              </a:spcBef>
              <a:buClr>
                <a:schemeClr val="tx1"/>
              </a:buClr>
              <a:buSzPct val="93181"/>
              <a:tabLst>
                <a:tab pos="286385" algn="l"/>
                <a:tab pos="287020" algn="l"/>
              </a:tabLst>
            </a:pPr>
            <a:endParaRPr lang="en-US" sz="1800" dirty="0"/>
          </a:p>
        </p:txBody>
      </p:sp>
      <p:pic>
        <p:nvPicPr>
          <p:cNvPr id="3" name="Picture 2">
            <a:extLst>
              <a:ext uri="{FF2B5EF4-FFF2-40B4-BE49-F238E27FC236}">
                <a16:creationId xmlns:a16="http://schemas.microsoft.com/office/drawing/2014/main" id="{71A1BF53-4BAE-4DE5-A16A-D68E1CEBE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6181" y="2117253"/>
            <a:ext cx="5521158" cy="4495800"/>
          </a:xfrm>
          <a:prstGeom prst="rect">
            <a:avLst/>
          </a:prstGeom>
        </p:spPr>
      </p:pic>
      <p:sp>
        <p:nvSpPr>
          <p:cNvPr id="2" name="Title 1">
            <a:extLst>
              <a:ext uri="{FF2B5EF4-FFF2-40B4-BE49-F238E27FC236}">
                <a16:creationId xmlns:a16="http://schemas.microsoft.com/office/drawing/2014/main" id="{EAD0DCF5-7240-B892-DCBA-7F87C8515077}"/>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2893958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1330239"/>
          </a:xfrm>
        </p:spPr>
        <p:txBody>
          <a:bodyPr>
            <a:normAutofit/>
          </a:bodyPr>
          <a:lstStyle/>
          <a:p>
            <a:pPr marL="287020" indent="-274320" algn="just">
              <a:spcBef>
                <a:spcPts val="95"/>
              </a:spcBef>
              <a:buClr>
                <a:schemeClr val="tx1"/>
              </a:buClr>
              <a:buSzPct val="93181"/>
              <a:tabLst>
                <a:tab pos="286385" algn="l"/>
                <a:tab pos="287020" algn="l"/>
              </a:tabLst>
            </a:pPr>
            <a:r>
              <a:rPr lang="en-US" sz="2000" dirty="0">
                <a:latin typeface="Times New Roman" panose="02020603050405020304" pitchFamily="18" charset="0"/>
                <a:cs typeface="Times New Roman" panose="02020603050405020304" pitchFamily="18" charset="0"/>
              </a:rPr>
              <a:t>Because we want to maximize the margins taking in consideration </a:t>
            </a:r>
            <a:r>
              <a:rPr lang="en-US" sz="2000" b="1" dirty="0">
                <a:latin typeface="Times New Roman" panose="02020603050405020304" pitchFamily="18" charset="0"/>
                <a:cs typeface="Times New Roman" panose="02020603050405020304" pitchFamily="18" charset="0"/>
              </a:rPr>
              <a:t>all the classes</a:t>
            </a:r>
            <a:r>
              <a:rPr lang="en-US" sz="2000" dirty="0">
                <a:latin typeface="Times New Roman" panose="02020603050405020304" pitchFamily="18" charset="0"/>
                <a:cs typeface="Times New Roman" panose="02020603050405020304" pitchFamily="18" charset="0"/>
              </a:rPr>
              <a:t>, instead of using one margin for each class, </a:t>
            </a:r>
            <a:r>
              <a:rPr lang="en-US" sz="2000" b="1" dirty="0">
                <a:latin typeface="Times New Roman" panose="02020603050405020304" pitchFamily="18" charset="0"/>
                <a:cs typeface="Times New Roman" panose="02020603050405020304" pitchFamily="18" charset="0"/>
              </a:rPr>
              <a:t>we use a “global” margin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which takes in consideration all the classes</a:t>
            </a:r>
            <a:r>
              <a:rPr lang="en-US" sz="2000" dirty="0">
                <a:latin typeface="Times New Roman" panose="02020603050405020304" pitchFamily="18" charset="0"/>
                <a:cs typeface="Times New Roman" panose="02020603050405020304" pitchFamily="18" charset="0"/>
              </a:rPr>
              <a:t>. This margin would look like the purple line in the following picture:</a:t>
            </a:r>
          </a:p>
          <a:p>
            <a:pPr marL="287020" indent="-274320" algn="just">
              <a:spcBef>
                <a:spcPts val="95"/>
              </a:spcBef>
              <a:buClr>
                <a:schemeClr val="tx1"/>
              </a:buClr>
              <a:buSzPct val="93181"/>
              <a:tabLst>
                <a:tab pos="286385" algn="l"/>
                <a:tab pos="287020" algn="l"/>
              </a:tabLst>
            </a:pPr>
            <a:endParaRPr lang="en-US" sz="1800" dirty="0"/>
          </a:p>
          <a:p>
            <a:pPr marL="287020" indent="-274320" algn="just">
              <a:spcBef>
                <a:spcPts val="95"/>
              </a:spcBef>
              <a:buClr>
                <a:schemeClr val="tx1"/>
              </a:buClr>
              <a:buSzPct val="93181"/>
              <a:tabLst>
                <a:tab pos="286385" algn="l"/>
                <a:tab pos="287020" algn="l"/>
              </a:tabLst>
            </a:pPr>
            <a:endParaRPr lang="en-US" sz="1800" dirty="0"/>
          </a:p>
        </p:txBody>
      </p:sp>
      <p:pic>
        <p:nvPicPr>
          <p:cNvPr id="3" name="Picture 2">
            <a:extLst>
              <a:ext uri="{FF2B5EF4-FFF2-40B4-BE49-F238E27FC236}">
                <a16:creationId xmlns:a16="http://schemas.microsoft.com/office/drawing/2014/main" id="{FEEB783D-33E6-4B3E-B015-A7D098806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168" y="2515596"/>
            <a:ext cx="5053263" cy="4114800"/>
          </a:xfrm>
          <a:prstGeom prst="rect">
            <a:avLst/>
          </a:prstGeom>
        </p:spPr>
      </p:pic>
      <p:sp>
        <p:nvSpPr>
          <p:cNvPr id="2" name="Title 1">
            <a:extLst>
              <a:ext uri="{FF2B5EF4-FFF2-40B4-BE49-F238E27FC236}">
                <a16:creationId xmlns:a16="http://schemas.microsoft.com/office/drawing/2014/main" id="{5E6C636A-E93E-D714-398E-9E4FA218B183}"/>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62731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47135" y="874551"/>
            <a:ext cx="8896865" cy="5108900"/>
          </a:xfrm>
        </p:spPr>
        <p:txBody>
          <a:bodyPr>
            <a:normAutofit/>
          </a:bodyPr>
          <a:lstStyle/>
          <a:p>
            <a:pPr marL="287020" indent="-274320">
              <a:lnSpc>
                <a:spcPct val="150000"/>
              </a:lnSpc>
              <a:spcBef>
                <a:spcPts val="95"/>
              </a:spcBef>
              <a:buClr>
                <a:schemeClr val="tx1"/>
              </a:buClr>
              <a:buSzPct val="93181"/>
              <a:tabLst>
                <a:tab pos="286385" algn="l"/>
                <a:tab pos="287020" algn="l"/>
              </a:tabLst>
            </a:pPr>
            <a:r>
              <a:rPr lang="en-US" sz="2200" dirty="0"/>
              <a:t>In logistic regression, we pass the weighted sum of inputs through an activation function that can map values in between 0 and 1. Such activation function is known as </a:t>
            </a:r>
            <a:r>
              <a:rPr lang="en-US" sz="2200" b="1" dirty="0"/>
              <a:t>sigmoid function </a:t>
            </a:r>
            <a:r>
              <a:rPr lang="en-US" sz="2200" dirty="0"/>
              <a:t>and the curve obtained is called as sigmoid curve or S-curve. Consider the below image:</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9F797FAC-B8B2-4EFF-801B-E88B81CB8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730" y="3052118"/>
            <a:ext cx="3866875" cy="2397529"/>
          </a:xfrm>
          <a:prstGeom prst="rect">
            <a:avLst/>
          </a:prstGeom>
        </p:spPr>
      </p:pic>
      <p:sp>
        <p:nvSpPr>
          <p:cNvPr id="11" name="AutoShape 2" descr="inear Regression vs Logistic Regression">
            <a:extLst>
              <a:ext uri="{FF2B5EF4-FFF2-40B4-BE49-F238E27FC236}">
                <a16:creationId xmlns:a16="http://schemas.microsoft.com/office/drawing/2014/main" id="{6E012DDA-C3DC-425F-8782-E5184ED3251D}"/>
              </a:ext>
            </a:extLst>
          </p:cNvPr>
          <p:cNvSpPr>
            <a:spLocks noChangeAspect="1" noChangeArrowheads="1"/>
          </p:cNvSpPr>
          <p:nvPr/>
        </p:nvSpPr>
        <p:spPr bwMode="auto">
          <a:xfrm>
            <a:off x="127000"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TextBox 12">
            <a:extLst>
              <a:ext uri="{FF2B5EF4-FFF2-40B4-BE49-F238E27FC236}">
                <a16:creationId xmlns:a16="http://schemas.microsoft.com/office/drawing/2014/main" id="{D466C821-E7C2-4B76-B7C3-BBCB1A93D22D}"/>
              </a:ext>
            </a:extLst>
          </p:cNvPr>
          <p:cNvSpPr txBox="1"/>
          <p:nvPr/>
        </p:nvSpPr>
        <p:spPr>
          <a:xfrm>
            <a:off x="1219200" y="5334974"/>
            <a:ext cx="7391400" cy="745310"/>
          </a:xfrm>
          <a:prstGeom prst="rect">
            <a:avLst/>
          </a:prstGeom>
          <a:noFill/>
        </p:spPr>
        <p:txBody>
          <a:bodyPr wrap="square">
            <a:spAutoFit/>
          </a:bodyPr>
          <a:lstStyle/>
          <a:p>
            <a:endParaRPr lang="en-US" dirty="0"/>
          </a:p>
          <a:p>
            <a:r>
              <a:rPr lang="en-US" dirty="0"/>
              <a:t>    The equation for logistic regression is:</a:t>
            </a:r>
          </a:p>
          <a:p>
            <a:endParaRPr lang="en-US" dirty="0"/>
          </a:p>
          <a:p>
            <a:endParaRPr lang="en-IN" dirty="0"/>
          </a:p>
        </p:txBody>
      </p:sp>
      <p:pic>
        <p:nvPicPr>
          <p:cNvPr id="15" name="Picture 14">
            <a:extLst>
              <a:ext uri="{FF2B5EF4-FFF2-40B4-BE49-F238E27FC236}">
                <a16:creationId xmlns:a16="http://schemas.microsoft.com/office/drawing/2014/main" id="{882F3783-D97E-4848-98BB-3B1A482ED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381" y="5954990"/>
            <a:ext cx="4029075" cy="523875"/>
          </a:xfrm>
          <a:prstGeom prst="rect">
            <a:avLst/>
          </a:prstGeom>
        </p:spPr>
      </p:pic>
      <p:sp>
        <p:nvSpPr>
          <p:cNvPr id="4" name="Title 1">
            <a:extLst>
              <a:ext uri="{FF2B5EF4-FFF2-40B4-BE49-F238E27FC236}">
                <a16:creationId xmlns:a16="http://schemas.microsoft.com/office/drawing/2014/main" id="{35E10821-A43E-3E7A-5EF5-C9C4F350508A}"/>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Logistic </a:t>
            </a:r>
            <a:r>
              <a:rPr kumimoji="0" lang="en-US" sz="2400" b="1" i="0" u="none" strike="noStrike" kern="1200" cap="none" spc="0" normalizeH="0" baseline="0" noProof="0" dirty="0">
                <a:ln>
                  <a:noFill/>
                </a:ln>
                <a:solidFill>
                  <a:schemeClr val="dk1"/>
                </a:solidFill>
                <a:effectLst/>
                <a:uLnTx/>
                <a:uFillTx/>
                <a:latin typeface="+mn-lt"/>
                <a:ea typeface="+mn-ea"/>
                <a:cs typeface="+mn-cs"/>
              </a:rPr>
              <a:t>Regression </a:t>
            </a:r>
          </a:p>
        </p:txBody>
      </p:sp>
    </p:spTree>
    <p:extLst>
      <p:ext uri="{BB962C8B-B14F-4D97-AF65-F5344CB8AC3E}">
        <p14:creationId xmlns:p14="http://schemas.microsoft.com/office/powerpoint/2010/main" val="26896066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758243"/>
          </a:xfrm>
        </p:spPr>
        <p:txBody>
          <a:bodyPr>
            <a:normAutofit fontScale="55000" lnSpcReduction="20000"/>
          </a:bodyPr>
          <a:lstStyle/>
          <a:p>
            <a:pPr algn="just"/>
            <a:r>
              <a:rPr lang="en-US" sz="3500" dirty="0">
                <a:latin typeface="Times New Roman" panose="02020603050405020304" pitchFamily="18" charset="0"/>
                <a:cs typeface="Times New Roman" panose="02020603050405020304" pitchFamily="18" charset="0"/>
              </a:rPr>
              <a:t>This margin is orthogonal to the boundary and equidistant to the support vectors.</a:t>
            </a:r>
          </a:p>
          <a:p>
            <a:pPr algn="just"/>
            <a:r>
              <a:rPr lang="en-US" sz="3500" dirty="0">
                <a:latin typeface="Times New Roman" panose="02020603050405020304" pitchFamily="18" charset="0"/>
                <a:cs typeface="Times New Roman" panose="02020603050405020304" pitchFamily="18" charset="0"/>
              </a:rPr>
              <a:t>So where do we have vectors? Each of the calculations (calculate distance and optimal hyperplanes) are made in vectorial space, so each data point is considered a vector. The dimension of the space is defined by the number of attributes of the examples. To understand the math behind, please read this brief mathematical description of vectors, hyperplanes and optimizations: </a:t>
            </a:r>
            <a:r>
              <a:rPr lang="en-US" sz="3500" dirty="0">
                <a:latin typeface="Times New Roman" panose="02020603050405020304" pitchFamily="18" charset="0"/>
                <a:cs typeface="Times New Roman" panose="02020603050405020304" pitchFamily="18" charset="0"/>
                <a:hlinkClick r:id="rId2"/>
              </a:rPr>
              <a:t>SVM </a:t>
            </a:r>
            <a:r>
              <a:rPr lang="en-US" sz="3500" dirty="0" err="1">
                <a:latin typeface="Times New Roman" panose="02020603050405020304" pitchFamily="18" charset="0"/>
                <a:cs typeface="Times New Roman" panose="02020603050405020304" pitchFamily="18" charset="0"/>
                <a:hlinkClick r:id="rId2"/>
              </a:rPr>
              <a:t>Succintly</a:t>
            </a:r>
            <a:r>
              <a:rPr lang="en-US" sz="3500" dirty="0">
                <a:latin typeface="Times New Roman" panose="02020603050405020304" pitchFamily="18" charset="0"/>
                <a:cs typeface="Times New Roman" panose="02020603050405020304" pitchFamily="18" charset="0"/>
              </a:rPr>
              <a:t>.</a:t>
            </a:r>
          </a:p>
          <a:p>
            <a:pPr algn="just"/>
            <a:r>
              <a:rPr lang="en-US" sz="3500" dirty="0">
                <a:latin typeface="Times New Roman" panose="02020603050405020304" pitchFamily="18" charset="0"/>
                <a:cs typeface="Times New Roman" panose="02020603050405020304" pitchFamily="18" charset="0"/>
              </a:rPr>
              <a:t>All in all, support vectors are data points that defines the position and the margin of the hyperplane. We call them “support” vectors, because these are the representative data points of the classes, if we move one of them, the position and/or the margin will change. Moving other data points won’t have effect over the margin or the position of the hyperplane.</a:t>
            </a:r>
          </a:p>
          <a:p>
            <a:pPr algn="just"/>
            <a:r>
              <a:rPr lang="en-US" sz="3500" dirty="0">
                <a:latin typeface="Times New Roman" panose="02020603050405020304" pitchFamily="18" charset="0"/>
                <a:cs typeface="Times New Roman" panose="02020603050405020304" pitchFamily="18" charset="0"/>
              </a:rPr>
              <a:t>To make classifications, we don’t need all the training data points (like in the case of KNN), we have to save only the support vectors. In worst case all the points will be support vectors, but this is very rare and if it happens, then you should check your model for errors or bugs.</a:t>
            </a:r>
          </a:p>
          <a:p>
            <a:pPr algn="just"/>
            <a:r>
              <a:rPr lang="en-US" sz="3500" dirty="0">
                <a:latin typeface="Times New Roman" panose="02020603050405020304" pitchFamily="18" charset="0"/>
                <a:cs typeface="Times New Roman" panose="02020603050405020304" pitchFamily="18" charset="0"/>
              </a:rPr>
              <a:t>So basically the learning is equivalent with finding the hyperplane with the best margin, so it is a simple optimization problem.</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Title 1">
            <a:extLst>
              <a:ext uri="{FF2B5EF4-FFF2-40B4-BE49-F238E27FC236}">
                <a16:creationId xmlns:a16="http://schemas.microsoft.com/office/drawing/2014/main" id="{A452C93A-184F-7099-629F-A5796EB2054F}"/>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63605149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358346" y="975288"/>
            <a:ext cx="8557054" cy="5573793"/>
          </a:xfrm>
        </p:spPr>
        <p:txBody>
          <a:bodyPr>
            <a:noAutofit/>
          </a:bodyPr>
          <a:lstStyle/>
          <a:p>
            <a:pPr marL="0" indent="0" algn="just">
              <a:buNone/>
            </a:pPr>
            <a:r>
              <a:rPr lang="en-US" sz="2200" b="1" dirty="0">
                <a:latin typeface="Times New Roman" panose="02020603050405020304" pitchFamily="18" charset="0"/>
                <a:cs typeface="Times New Roman" panose="02020603050405020304" pitchFamily="18" charset="0"/>
              </a:rPr>
              <a:t>Basic Steps: </a:t>
            </a:r>
            <a:r>
              <a:rPr lang="en-US" sz="2200" dirty="0">
                <a:latin typeface="Times New Roman" panose="02020603050405020304" pitchFamily="18" charset="0"/>
                <a:cs typeface="Times New Roman" panose="02020603050405020304" pitchFamily="18" charset="0"/>
              </a:rPr>
              <a:t>The basic steps of the SVM are:</a:t>
            </a:r>
          </a:p>
          <a:p>
            <a:pPr algn="just">
              <a:buFont typeface="+mj-lt"/>
              <a:buAutoNum type="arabicPeriod"/>
            </a:pPr>
            <a:r>
              <a:rPr lang="en-US" sz="2200" dirty="0">
                <a:latin typeface="Times New Roman" panose="02020603050405020304" pitchFamily="18" charset="0"/>
                <a:cs typeface="Times New Roman" panose="02020603050405020304" pitchFamily="18" charset="0"/>
              </a:rPr>
              <a:t>select </a:t>
            </a:r>
            <a:r>
              <a:rPr lang="en-US" sz="2200" b="1" dirty="0">
                <a:latin typeface="Times New Roman" panose="02020603050405020304" pitchFamily="18" charset="0"/>
                <a:cs typeface="Times New Roman" panose="02020603050405020304" pitchFamily="18" charset="0"/>
              </a:rPr>
              <a:t>two hyperplanes</a:t>
            </a:r>
            <a:r>
              <a:rPr lang="en-US" sz="2200" dirty="0">
                <a:latin typeface="Times New Roman" panose="02020603050405020304" pitchFamily="18" charset="0"/>
                <a:cs typeface="Times New Roman" panose="02020603050405020304" pitchFamily="18" charset="0"/>
              </a:rPr>
              <a:t> (in 2D) which separates the data </a:t>
            </a:r>
            <a:r>
              <a:rPr lang="en-US" sz="2200" b="1" dirty="0">
                <a:latin typeface="Times New Roman" panose="02020603050405020304" pitchFamily="18" charset="0"/>
                <a:cs typeface="Times New Roman" panose="02020603050405020304" pitchFamily="18" charset="0"/>
              </a:rPr>
              <a:t>with no points between them</a:t>
            </a:r>
            <a:r>
              <a:rPr lang="en-US" sz="2200" dirty="0">
                <a:latin typeface="Times New Roman" panose="02020603050405020304" pitchFamily="18" charset="0"/>
                <a:cs typeface="Times New Roman" panose="02020603050405020304" pitchFamily="18" charset="0"/>
              </a:rPr>
              <a:t> (red lines)</a:t>
            </a:r>
          </a:p>
          <a:p>
            <a:pPr algn="just">
              <a:buFont typeface="+mj-lt"/>
              <a:buAutoNum type="arabicPeriod"/>
            </a:pPr>
            <a:r>
              <a:rPr lang="en-US" sz="2200" b="1" dirty="0">
                <a:latin typeface="Times New Roman" panose="02020603050405020304" pitchFamily="18" charset="0"/>
                <a:cs typeface="Times New Roman" panose="02020603050405020304" pitchFamily="18" charset="0"/>
              </a:rPr>
              <a:t>maximize their distance</a:t>
            </a:r>
            <a:r>
              <a:rPr lang="en-US" sz="2200" dirty="0">
                <a:latin typeface="Times New Roman" panose="02020603050405020304" pitchFamily="18" charset="0"/>
                <a:cs typeface="Times New Roman" panose="02020603050405020304" pitchFamily="18" charset="0"/>
              </a:rPr>
              <a:t> (the margin)</a:t>
            </a:r>
          </a:p>
          <a:p>
            <a:pPr algn="just">
              <a:buFont typeface="+mj-lt"/>
              <a:buAutoNum type="arabicPeriod"/>
            </a:pPr>
            <a:r>
              <a:rPr lang="en-US" sz="2200" dirty="0">
                <a:latin typeface="Times New Roman" panose="02020603050405020304" pitchFamily="18" charset="0"/>
                <a:cs typeface="Times New Roman" panose="02020603050405020304" pitchFamily="18" charset="0"/>
              </a:rPr>
              <a:t>The </a:t>
            </a:r>
            <a:r>
              <a:rPr lang="en-US" sz="2200" b="1" dirty="0">
                <a:latin typeface="Times New Roman" panose="02020603050405020304" pitchFamily="18" charset="0"/>
                <a:cs typeface="Times New Roman" panose="02020603050405020304" pitchFamily="18" charset="0"/>
              </a:rPr>
              <a:t>average line</a:t>
            </a:r>
            <a:r>
              <a:rPr lang="en-US" sz="2200" dirty="0">
                <a:latin typeface="Times New Roman" panose="02020603050405020304" pitchFamily="18" charset="0"/>
                <a:cs typeface="Times New Roman" panose="02020603050405020304" pitchFamily="18" charset="0"/>
              </a:rPr>
              <a:t> (here the line half way between the two red lines) will be the </a:t>
            </a:r>
            <a:r>
              <a:rPr lang="en-US" sz="2200" b="1" dirty="0">
                <a:latin typeface="Times New Roman" panose="02020603050405020304" pitchFamily="18" charset="0"/>
                <a:cs typeface="Times New Roman" panose="02020603050405020304" pitchFamily="18" charset="0"/>
              </a:rPr>
              <a:t>decision boundary</a:t>
            </a:r>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This is very nice and easy, but finding the best margin, the optimization problem is not trivial (it is easy in 2D, when we have only two attributes, but what if we have N dimensions with N a very big number)</a:t>
            </a:r>
          </a:p>
          <a:p>
            <a:pPr algn="just"/>
            <a:r>
              <a:rPr lang="en-US" sz="2200" dirty="0">
                <a:latin typeface="Times New Roman" panose="02020603050405020304" pitchFamily="18" charset="0"/>
                <a:cs typeface="Times New Roman" panose="02020603050405020304" pitchFamily="18" charset="0"/>
              </a:rPr>
              <a:t>To solve the optimization problem, we use the</a:t>
            </a:r>
            <a:r>
              <a:rPr lang="en-US" sz="2200" b="1" dirty="0">
                <a:latin typeface="Times New Roman" panose="02020603050405020304" pitchFamily="18" charset="0"/>
                <a:cs typeface="Times New Roman" panose="02020603050405020304" pitchFamily="18" charset="0"/>
              </a:rPr>
              <a:t> Lagrange Multipliers</a:t>
            </a:r>
            <a:r>
              <a:rPr lang="en-US" sz="2200" dirty="0">
                <a:latin typeface="Times New Roman" panose="02020603050405020304" pitchFamily="18" charset="0"/>
                <a:cs typeface="Times New Roman" panose="02020603050405020304" pitchFamily="18" charset="0"/>
              </a:rPr>
              <a:t>. To understand this technique you can read the following two articles: </a:t>
            </a:r>
            <a:r>
              <a:rPr lang="en-US" sz="2200" dirty="0">
                <a:latin typeface="Times New Roman" panose="02020603050405020304" pitchFamily="18" charset="0"/>
                <a:cs typeface="Times New Roman" panose="02020603050405020304" pitchFamily="18" charset="0"/>
                <a:hlinkClick r:id="rId2"/>
              </a:rPr>
              <a:t>Duality </a:t>
            </a:r>
            <a:r>
              <a:rPr lang="en-US" sz="2200" dirty="0" err="1">
                <a:latin typeface="Times New Roman" panose="02020603050405020304" pitchFamily="18" charset="0"/>
                <a:cs typeface="Times New Roman" panose="02020603050405020304" pitchFamily="18" charset="0"/>
                <a:hlinkClick r:id="rId2"/>
              </a:rPr>
              <a:t>Langrange</a:t>
            </a:r>
            <a:r>
              <a:rPr lang="en-US" sz="2200" dirty="0">
                <a:latin typeface="Times New Roman" panose="02020603050405020304" pitchFamily="18" charset="0"/>
                <a:cs typeface="Times New Roman" panose="02020603050405020304" pitchFamily="18" charset="0"/>
                <a:hlinkClick r:id="rId2"/>
              </a:rPr>
              <a:t> Multiplier</a:t>
            </a:r>
            <a:r>
              <a:rPr lang="en-US" sz="2200" dirty="0">
                <a:latin typeface="Times New Roman" panose="02020603050405020304" pitchFamily="18" charset="0"/>
                <a:cs typeface="Times New Roman" panose="02020603050405020304" pitchFamily="18" charset="0"/>
              </a:rPr>
              <a:t> and </a:t>
            </a:r>
            <a:r>
              <a:rPr lang="en-US" sz="2200" dirty="0">
                <a:latin typeface="Times New Roman" panose="02020603050405020304" pitchFamily="18" charset="0"/>
                <a:cs typeface="Times New Roman" panose="02020603050405020304" pitchFamily="18" charset="0"/>
                <a:hlinkClick r:id="rId3"/>
              </a:rPr>
              <a:t>A Simple Explanation of Why </a:t>
            </a:r>
            <a:r>
              <a:rPr lang="en-US" sz="2200" dirty="0" err="1">
                <a:latin typeface="Times New Roman" panose="02020603050405020304" pitchFamily="18" charset="0"/>
                <a:cs typeface="Times New Roman" panose="02020603050405020304" pitchFamily="18" charset="0"/>
                <a:hlinkClick r:id="rId3"/>
              </a:rPr>
              <a:t>Langrange</a:t>
            </a:r>
            <a:r>
              <a:rPr lang="en-US" sz="2200" dirty="0">
                <a:latin typeface="Times New Roman" panose="02020603050405020304" pitchFamily="18" charset="0"/>
                <a:cs typeface="Times New Roman" panose="02020603050405020304" pitchFamily="18" charset="0"/>
                <a:hlinkClick r:id="rId3"/>
              </a:rPr>
              <a:t> Multipliers </a:t>
            </a:r>
            <a:r>
              <a:rPr lang="en-US" sz="2200" dirty="0" err="1">
                <a:latin typeface="Times New Roman" panose="02020603050405020304" pitchFamily="18" charset="0"/>
                <a:cs typeface="Times New Roman" panose="02020603050405020304" pitchFamily="18" charset="0"/>
                <a:hlinkClick r:id="rId3"/>
              </a:rPr>
              <a:t>Wroks</a:t>
            </a:r>
            <a:r>
              <a:rPr lang="en-US" sz="2200" dirty="0">
                <a:latin typeface="Times New Roman" panose="02020603050405020304" pitchFamily="18" charset="0"/>
                <a:cs typeface="Times New Roman" panose="02020603050405020304" pitchFamily="18" charset="0"/>
              </a:rPr>
              <a:t>.</a:t>
            </a:r>
          </a:p>
          <a:p>
            <a:pPr algn="just"/>
            <a:r>
              <a:rPr lang="en-US" sz="2200" dirty="0">
                <a:latin typeface="Times New Roman" panose="02020603050405020304" pitchFamily="18" charset="0"/>
                <a:cs typeface="Times New Roman" panose="02020603050405020304" pitchFamily="18" charset="0"/>
              </a:rPr>
              <a:t>Until now we had linearly separable data, so we could use a line as class boundary. But what if we have to deal with non-linear data sets?</a:t>
            </a:r>
          </a:p>
          <a:p>
            <a:pPr marL="287020" indent="-274320">
              <a:lnSpc>
                <a:spcPct val="150000"/>
              </a:lnSpc>
              <a:spcBef>
                <a:spcPts val="95"/>
              </a:spcBef>
              <a:buClr>
                <a:schemeClr val="tx1"/>
              </a:buClr>
              <a:buSzPct val="93181"/>
              <a:tabLst>
                <a:tab pos="286385" algn="l"/>
                <a:tab pos="287020" algn="l"/>
              </a:tabLst>
            </a:pPr>
            <a:endParaRPr lang="en-US" sz="2200"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endParaRPr lang="en-US" sz="2200"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endParaRPr lang="en-US" sz="22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933BA830-2ABF-BBD4-A33F-945E0E77C6C1}"/>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41029776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r>
              <a:rPr lang="en-US" sz="2000" b="1" dirty="0"/>
              <a:t>SVM for Non-Linear Data Sets</a:t>
            </a:r>
          </a:p>
          <a:p>
            <a:r>
              <a:rPr lang="en-US" sz="2000" dirty="0"/>
              <a:t>An example of non-linear data is:</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82168585-9702-4230-8E71-51962E95E7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625" y="2347784"/>
            <a:ext cx="5082468" cy="3815726"/>
          </a:xfrm>
          <a:prstGeom prst="rect">
            <a:avLst/>
          </a:prstGeom>
        </p:spPr>
      </p:pic>
      <p:sp>
        <p:nvSpPr>
          <p:cNvPr id="2" name="Title 1">
            <a:extLst>
              <a:ext uri="{FF2B5EF4-FFF2-40B4-BE49-F238E27FC236}">
                <a16:creationId xmlns:a16="http://schemas.microsoft.com/office/drawing/2014/main" id="{96965CE5-E68A-C50E-AB8D-88C025702BBE}"/>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13351426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algn="just"/>
            <a:r>
              <a:rPr lang="en-US" sz="2200" dirty="0">
                <a:latin typeface="Times New Roman" panose="02020603050405020304" pitchFamily="18" charset="0"/>
                <a:cs typeface="Times New Roman" panose="02020603050405020304" pitchFamily="18" charset="0"/>
              </a:rPr>
              <a:t>In this case </a:t>
            </a:r>
            <a:r>
              <a:rPr lang="en-US" sz="2200" b="1" dirty="0">
                <a:latin typeface="Times New Roman" panose="02020603050405020304" pitchFamily="18" charset="0"/>
                <a:cs typeface="Times New Roman" panose="02020603050405020304" pitchFamily="18" charset="0"/>
              </a:rPr>
              <a:t>we cannot find a straight line</a:t>
            </a:r>
            <a:r>
              <a:rPr lang="en-US" sz="2200" dirty="0">
                <a:latin typeface="Times New Roman" panose="02020603050405020304" pitchFamily="18" charset="0"/>
                <a:cs typeface="Times New Roman" panose="02020603050405020304" pitchFamily="18" charset="0"/>
              </a:rPr>
              <a:t> to separate apples from lemons. So how can we solve this problem. We will use the </a:t>
            </a:r>
            <a:r>
              <a:rPr lang="en-US" sz="2200" b="1" dirty="0">
                <a:latin typeface="Times New Roman" panose="02020603050405020304" pitchFamily="18" charset="0"/>
                <a:cs typeface="Times New Roman" panose="02020603050405020304" pitchFamily="18" charset="0"/>
              </a:rPr>
              <a:t>Kernel Trick!</a:t>
            </a:r>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The basic idea is that when a data set is inseparable in the current dimensions, </a:t>
            </a:r>
            <a:r>
              <a:rPr lang="en-US" sz="2200" b="1" dirty="0">
                <a:latin typeface="Times New Roman" panose="02020603050405020304" pitchFamily="18" charset="0"/>
                <a:cs typeface="Times New Roman" panose="02020603050405020304" pitchFamily="18" charset="0"/>
              </a:rPr>
              <a:t>add another dimension</a:t>
            </a:r>
            <a:r>
              <a:rPr lang="en-US" sz="2200" dirty="0">
                <a:latin typeface="Times New Roman" panose="02020603050405020304" pitchFamily="18" charset="0"/>
                <a:cs typeface="Times New Roman" panose="02020603050405020304" pitchFamily="18" charset="0"/>
              </a:rPr>
              <a:t>, maybe that way the data will be separable.</a:t>
            </a:r>
          </a:p>
          <a:p>
            <a:pPr algn="just"/>
            <a:r>
              <a:rPr lang="en-US" sz="2200" dirty="0">
                <a:latin typeface="Times New Roman" panose="02020603050405020304" pitchFamily="18" charset="0"/>
                <a:cs typeface="Times New Roman" panose="02020603050405020304" pitchFamily="18" charset="0"/>
              </a:rPr>
              <a:t>Just think about it, the example above is in 2D and it is inseparable, but maybe in 3D there is a gap between the apples and the lemons, maybe there is a level difference, so lemons are on level one and lemons are on level two. </a:t>
            </a:r>
          </a:p>
          <a:p>
            <a:pPr algn="just"/>
            <a:r>
              <a:rPr lang="en-US" sz="2200" dirty="0">
                <a:latin typeface="Times New Roman" panose="02020603050405020304" pitchFamily="18" charset="0"/>
                <a:cs typeface="Times New Roman" panose="02020603050405020304" pitchFamily="18" charset="0"/>
              </a:rPr>
              <a:t>In this case we can easily draw a separating hyperplane (in 3D a hyperplane is a plane) between level 1 and 2.</a:t>
            </a:r>
          </a:p>
          <a:p>
            <a:pPr marL="287020" indent="-274320" algn="just">
              <a:lnSpc>
                <a:spcPct val="150000"/>
              </a:lnSpc>
              <a:spcBef>
                <a:spcPts val="95"/>
              </a:spcBef>
              <a:buClr>
                <a:schemeClr val="tx1"/>
              </a:buClr>
              <a:buSzPct val="93181"/>
              <a:tabLst>
                <a:tab pos="286385" algn="l"/>
                <a:tab pos="287020" algn="l"/>
              </a:tabLst>
            </a:pPr>
            <a:endParaRPr lang="en-US" sz="1800" dirty="0"/>
          </a:p>
          <a:p>
            <a:pPr marL="287020" indent="-274320" algn="just">
              <a:lnSpc>
                <a:spcPct val="150000"/>
              </a:lnSpc>
              <a:spcBef>
                <a:spcPts val="95"/>
              </a:spcBef>
              <a:buClr>
                <a:schemeClr val="tx1"/>
              </a:buClr>
              <a:buSzPct val="93181"/>
              <a:tabLst>
                <a:tab pos="286385" algn="l"/>
                <a:tab pos="287020" algn="l"/>
              </a:tabLst>
            </a:pPr>
            <a:endParaRPr lang="en-US" sz="1800" dirty="0"/>
          </a:p>
          <a:p>
            <a:pPr marL="287020" indent="-274320" algn="just">
              <a:lnSpc>
                <a:spcPct val="150000"/>
              </a:lnSpc>
              <a:spcBef>
                <a:spcPts val="95"/>
              </a:spcBef>
              <a:buClr>
                <a:schemeClr val="tx1"/>
              </a:buClr>
              <a:buSzPct val="93181"/>
              <a:tabLst>
                <a:tab pos="286385" algn="l"/>
                <a:tab pos="287020" algn="l"/>
              </a:tabLst>
            </a:pPr>
            <a:endParaRPr lang="en-US" sz="1800" dirty="0"/>
          </a:p>
        </p:txBody>
      </p:sp>
      <p:sp>
        <p:nvSpPr>
          <p:cNvPr id="2" name="Title 1">
            <a:extLst>
              <a:ext uri="{FF2B5EF4-FFF2-40B4-BE49-F238E27FC236}">
                <a16:creationId xmlns:a16="http://schemas.microsoft.com/office/drawing/2014/main" id="{B85B412C-574E-3134-95CF-F777F27915EB}"/>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2706532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802297"/>
            <a:ext cx="8229600" cy="3374288"/>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Mapping to Higher Dimensions</a:t>
            </a:r>
          </a:p>
          <a:p>
            <a:r>
              <a:rPr lang="en-US" sz="2000" dirty="0">
                <a:latin typeface="Times New Roman" panose="02020603050405020304" pitchFamily="18" charset="0"/>
                <a:cs typeface="Times New Roman" panose="02020603050405020304" pitchFamily="18" charset="0"/>
              </a:rPr>
              <a:t>To solve this problem we </a:t>
            </a:r>
            <a:r>
              <a:rPr lang="en-US" sz="2000" b="1" dirty="0">
                <a:latin typeface="Times New Roman" panose="02020603050405020304" pitchFamily="18" charset="0"/>
                <a:cs typeface="Times New Roman" panose="02020603050405020304" pitchFamily="18" charset="0"/>
              </a:rPr>
              <a:t>shouldn’t just blindly add another dimension</a:t>
            </a:r>
            <a:r>
              <a:rPr lang="en-US" sz="2000" dirty="0">
                <a:latin typeface="Times New Roman" panose="02020603050405020304" pitchFamily="18" charset="0"/>
                <a:cs typeface="Times New Roman" panose="02020603050405020304" pitchFamily="18" charset="0"/>
              </a:rPr>
              <a:t>, we should transform the space so we generate this level difference intentionally.</a:t>
            </a:r>
          </a:p>
          <a:p>
            <a:pPr marL="0" indent="0">
              <a:buNone/>
            </a:pPr>
            <a:r>
              <a:rPr lang="en-US" sz="2000" b="1" dirty="0">
                <a:latin typeface="Times New Roman" panose="02020603050405020304" pitchFamily="18" charset="0"/>
                <a:cs typeface="Times New Roman" panose="02020603050405020304" pitchFamily="18" charset="0"/>
              </a:rPr>
              <a:t>Mapping from 2D to 3D</a:t>
            </a:r>
          </a:p>
          <a:p>
            <a:r>
              <a:rPr lang="en-US" sz="2000" dirty="0">
                <a:latin typeface="Times New Roman" panose="02020603050405020304" pitchFamily="18" charset="0"/>
                <a:cs typeface="Times New Roman" panose="02020603050405020304" pitchFamily="18" charset="0"/>
              </a:rPr>
              <a:t>Let's assume that we add another dimension called </a:t>
            </a:r>
            <a:r>
              <a:rPr lang="en-US" sz="2000" b="1" dirty="0">
                <a:latin typeface="Times New Roman" panose="02020603050405020304" pitchFamily="18" charset="0"/>
                <a:cs typeface="Times New Roman" panose="02020603050405020304" pitchFamily="18" charset="0"/>
              </a:rPr>
              <a:t>X3</a:t>
            </a:r>
            <a:r>
              <a:rPr lang="en-US" sz="2000" dirty="0">
                <a:latin typeface="Times New Roman" panose="02020603050405020304" pitchFamily="18" charset="0"/>
                <a:cs typeface="Times New Roman" panose="02020603050405020304" pitchFamily="18" charset="0"/>
              </a:rPr>
              <a:t>. Another important transformation is that in the new dimension the points are organized using this formula</a:t>
            </a:r>
            <a:r>
              <a:rPr lang="en-US" sz="2000" b="1" dirty="0">
                <a:latin typeface="Times New Roman" panose="02020603050405020304" pitchFamily="18" charset="0"/>
                <a:cs typeface="Times New Roman" panose="02020603050405020304" pitchFamily="18" charset="0"/>
              </a:rPr>
              <a:t> x1² + x2²</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If we plot the plane defined by the </a:t>
            </a:r>
            <a:r>
              <a:rPr lang="en-US" sz="2000" b="1" dirty="0">
                <a:latin typeface="Times New Roman" panose="02020603050405020304" pitchFamily="18" charset="0"/>
                <a:cs typeface="Times New Roman" panose="02020603050405020304" pitchFamily="18" charset="0"/>
              </a:rPr>
              <a:t>x² + y²</a:t>
            </a:r>
            <a:r>
              <a:rPr lang="en-US" sz="2000" dirty="0">
                <a:latin typeface="Times New Roman" panose="02020603050405020304" pitchFamily="18" charset="0"/>
                <a:cs typeface="Times New Roman" panose="02020603050405020304" pitchFamily="18" charset="0"/>
              </a:rPr>
              <a:t> formula, we will get something like this:</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2" name="Picture 1">
            <a:extLst>
              <a:ext uri="{FF2B5EF4-FFF2-40B4-BE49-F238E27FC236}">
                <a16:creationId xmlns:a16="http://schemas.microsoft.com/office/drawing/2014/main" id="{5838CC03-0B96-492D-A089-B1EE35B93DA8}"/>
              </a:ext>
            </a:extLst>
          </p:cNvPr>
          <p:cNvPicPr>
            <a:picLocks noChangeAspect="1"/>
          </p:cNvPicPr>
          <p:nvPr/>
        </p:nvPicPr>
        <p:blipFill>
          <a:blip r:embed="rId2"/>
          <a:stretch>
            <a:fillRect/>
          </a:stretch>
        </p:blipFill>
        <p:spPr>
          <a:xfrm>
            <a:off x="4548188" y="3973316"/>
            <a:ext cx="3910012" cy="2575766"/>
          </a:xfrm>
          <a:prstGeom prst="rect">
            <a:avLst/>
          </a:prstGeom>
        </p:spPr>
      </p:pic>
      <p:sp>
        <p:nvSpPr>
          <p:cNvPr id="3" name="Title 1">
            <a:extLst>
              <a:ext uri="{FF2B5EF4-FFF2-40B4-BE49-F238E27FC236}">
                <a16:creationId xmlns:a16="http://schemas.microsoft.com/office/drawing/2014/main" id="{5F847056-CE21-CFA4-4C50-73572FC28B1A}"/>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27879886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758243"/>
          </a:xfrm>
        </p:spPr>
        <p:txBody>
          <a:bodyPr>
            <a:normAutofit/>
          </a:bodyPr>
          <a:lstStyle/>
          <a:p>
            <a:pPr marL="287020" indent="-274320" algn="just">
              <a:lnSpc>
                <a:spcPct val="150000"/>
              </a:lnSpc>
              <a:spcBef>
                <a:spcPts val="95"/>
              </a:spcBef>
              <a:buClr>
                <a:schemeClr val="tx1"/>
              </a:buClr>
              <a:buSzPct val="93181"/>
              <a:tabLst>
                <a:tab pos="286385" algn="l"/>
                <a:tab pos="287020" algn="l"/>
              </a:tabLst>
            </a:pPr>
            <a:r>
              <a:rPr lang="en-US" sz="2000" dirty="0">
                <a:latin typeface="Times New Roman" panose="02020603050405020304" pitchFamily="18" charset="0"/>
                <a:cs typeface="Times New Roman" panose="02020603050405020304" pitchFamily="18" charset="0"/>
              </a:rPr>
              <a:t>Now we have to map the apples and lemons (which are just simple points) to this new space. </a:t>
            </a:r>
          </a:p>
          <a:p>
            <a:pPr marL="287020" indent="-274320" algn="just">
              <a:lnSpc>
                <a:spcPct val="150000"/>
              </a:lnSpc>
              <a:spcBef>
                <a:spcPts val="95"/>
              </a:spcBef>
              <a:buClr>
                <a:schemeClr val="tx1"/>
              </a:buClr>
              <a:buSzPct val="93181"/>
              <a:tabLst>
                <a:tab pos="286385" algn="l"/>
                <a:tab pos="287020" algn="l"/>
              </a:tabLst>
            </a:pPr>
            <a:r>
              <a:rPr lang="en-US" sz="2000" dirty="0">
                <a:latin typeface="Times New Roman" panose="02020603050405020304" pitchFamily="18" charset="0"/>
                <a:cs typeface="Times New Roman" panose="02020603050405020304" pitchFamily="18" charset="0"/>
              </a:rPr>
              <a:t>Think about it carefully, what did we do? </a:t>
            </a:r>
          </a:p>
          <a:p>
            <a:pPr marL="287020" indent="-274320" algn="just">
              <a:lnSpc>
                <a:spcPct val="150000"/>
              </a:lnSpc>
              <a:spcBef>
                <a:spcPts val="95"/>
              </a:spcBef>
              <a:buClr>
                <a:schemeClr val="tx1"/>
              </a:buClr>
              <a:buSzPct val="93181"/>
              <a:tabLst>
                <a:tab pos="286385" algn="l"/>
                <a:tab pos="287020" algn="l"/>
              </a:tabLst>
            </a:pPr>
            <a:r>
              <a:rPr lang="en-US" sz="2000" dirty="0">
                <a:latin typeface="Times New Roman" panose="02020603050405020304" pitchFamily="18" charset="0"/>
                <a:cs typeface="Times New Roman" panose="02020603050405020304" pitchFamily="18" charset="0"/>
              </a:rPr>
              <a:t>We just used a transformation in which </a:t>
            </a:r>
            <a:r>
              <a:rPr lang="en-US" sz="2000" b="1" dirty="0">
                <a:latin typeface="Times New Roman" panose="02020603050405020304" pitchFamily="18" charset="0"/>
                <a:cs typeface="Times New Roman" panose="02020603050405020304" pitchFamily="18" charset="0"/>
              </a:rPr>
              <a:t>we added levels based on distance</a:t>
            </a:r>
            <a:r>
              <a:rPr lang="en-US" sz="2000" dirty="0">
                <a:latin typeface="Times New Roman" panose="02020603050405020304" pitchFamily="18" charset="0"/>
                <a:cs typeface="Times New Roman" panose="02020603050405020304" pitchFamily="18" charset="0"/>
              </a:rPr>
              <a:t>.</a:t>
            </a:r>
          </a:p>
          <a:p>
            <a:pPr marL="287020" indent="-274320" algn="just">
              <a:lnSpc>
                <a:spcPct val="150000"/>
              </a:lnSpc>
              <a:spcBef>
                <a:spcPts val="95"/>
              </a:spcBef>
              <a:buClr>
                <a:schemeClr val="tx1"/>
              </a:buClr>
              <a:buSzPct val="93181"/>
              <a:tabLst>
                <a:tab pos="286385" algn="l"/>
                <a:tab pos="287020" algn="l"/>
              </a:tabLst>
            </a:pPr>
            <a:r>
              <a:rPr lang="en-US" sz="2000" dirty="0">
                <a:latin typeface="Times New Roman" panose="02020603050405020304" pitchFamily="18" charset="0"/>
                <a:cs typeface="Times New Roman" panose="02020603050405020304" pitchFamily="18" charset="0"/>
              </a:rPr>
              <a:t>If you are in the origin, then the points will be on the lowest level. </a:t>
            </a:r>
          </a:p>
          <a:p>
            <a:pPr marL="287020" indent="-274320" algn="just">
              <a:lnSpc>
                <a:spcPct val="150000"/>
              </a:lnSpc>
              <a:spcBef>
                <a:spcPts val="95"/>
              </a:spcBef>
              <a:buClr>
                <a:schemeClr val="tx1"/>
              </a:buClr>
              <a:buSzPct val="93181"/>
              <a:tabLst>
                <a:tab pos="286385" algn="l"/>
                <a:tab pos="287020" algn="l"/>
              </a:tabLst>
            </a:pPr>
            <a:r>
              <a:rPr lang="en-US" sz="2000" dirty="0">
                <a:latin typeface="Times New Roman" panose="02020603050405020304" pitchFamily="18" charset="0"/>
                <a:cs typeface="Times New Roman" panose="02020603050405020304" pitchFamily="18" charset="0"/>
              </a:rPr>
              <a:t>As we move away from the origin, it means that we are </a:t>
            </a:r>
            <a:r>
              <a:rPr lang="en-US" sz="2000" b="1" dirty="0">
                <a:latin typeface="Times New Roman" panose="02020603050405020304" pitchFamily="18" charset="0"/>
                <a:cs typeface="Times New Roman" panose="02020603050405020304" pitchFamily="18" charset="0"/>
              </a:rPr>
              <a:t>climbing the hill </a:t>
            </a:r>
            <a:r>
              <a:rPr lang="en-US" sz="2000" dirty="0">
                <a:latin typeface="Times New Roman" panose="02020603050405020304" pitchFamily="18" charset="0"/>
                <a:cs typeface="Times New Roman" panose="02020603050405020304" pitchFamily="18" charset="0"/>
              </a:rPr>
              <a:t>(moving from the center of the plane towards the margins) so the level of the points will be higher. </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Title 1">
            <a:extLst>
              <a:ext uri="{FF2B5EF4-FFF2-40B4-BE49-F238E27FC236}">
                <a16:creationId xmlns:a16="http://schemas.microsoft.com/office/drawing/2014/main" id="{50EBE03A-E536-C1D2-0BE9-E67CD1D77C75}"/>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3245937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8"/>
            <a:ext cx="8229600" cy="685800"/>
          </a:xfrm>
        </p:spPr>
        <p:txBody>
          <a:bodyPr>
            <a:noAutofit/>
          </a:bodyPr>
          <a:lstStyle/>
          <a:p>
            <a:pPr marL="287020" indent="-274320" algn="just">
              <a:lnSpc>
                <a:spcPct val="150000"/>
              </a:lnSpc>
              <a:spcBef>
                <a:spcPts val="95"/>
              </a:spcBef>
              <a:buClr>
                <a:schemeClr val="tx1"/>
              </a:buClr>
              <a:buSzPct val="93181"/>
              <a:tabLst>
                <a:tab pos="286385" algn="l"/>
                <a:tab pos="287020" algn="l"/>
              </a:tabLst>
            </a:pPr>
            <a:r>
              <a:rPr lang="en-US" sz="2000" dirty="0">
                <a:latin typeface="Times New Roman" panose="02020603050405020304" pitchFamily="18" charset="0"/>
                <a:cs typeface="Times New Roman" panose="02020603050405020304" pitchFamily="18" charset="0"/>
              </a:rPr>
              <a:t>Now if we consider that the origin is the lemon from the center, we will have something like this:</a:t>
            </a:r>
          </a:p>
        </p:txBody>
      </p:sp>
      <p:pic>
        <p:nvPicPr>
          <p:cNvPr id="3" name="Picture 2">
            <a:extLst>
              <a:ext uri="{FF2B5EF4-FFF2-40B4-BE49-F238E27FC236}">
                <a16:creationId xmlns:a16="http://schemas.microsoft.com/office/drawing/2014/main" id="{4823E540-5AD9-411E-BA26-E67C35F4F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022" y="2045465"/>
            <a:ext cx="5946015" cy="4286794"/>
          </a:xfrm>
          <a:prstGeom prst="rect">
            <a:avLst/>
          </a:prstGeom>
        </p:spPr>
      </p:pic>
      <p:sp>
        <p:nvSpPr>
          <p:cNvPr id="2" name="Title 1">
            <a:extLst>
              <a:ext uri="{FF2B5EF4-FFF2-40B4-BE49-F238E27FC236}">
                <a16:creationId xmlns:a16="http://schemas.microsoft.com/office/drawing/2014/main" id="{C056F036-FAD0-75C8-7D16-EA85D9139A0D}"/>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425583991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gn="just">
              <a:lnSpc>
                <a:spcPct val="150000"/>
              </a:lnSpc>
              <a:spcBef>
                <a:spcPts val="95"/>
              </a:spcBef>
              <a:buClr>
                <a:schemeClr val="tx1"/>
              </a:buClr>
              <a:buSzPct val="93181"/>
              <a:tabLst>
                <a:tab pos="286385" algn="l"/>
                <a:tab pos="287020" algn="l"/>
              </a:tabLst>
            </a:pPr>
            <a:r>
              <a:rPr lang="en-IN" sz="2200" dirty="0">
                <a:latin typeface="Times New Roman" panose="02020603050405020304" pitchFamily="18" charset="0"/>
                <a:cs typeface="Times New Roman" panose="02020603050405020304" pitchFamily="18" charset="0"/>
              </a:rPr>
              <a:t>Now we can easily separate the two classes. </a:t>
            </a:r>
          </a:p>
          <a:p>
            <a:pPr marL="287020" indent="-274320" algn="just">
              <a:lnSpc>
                <a:spcPct val="150000"/>
              </a:lnSpc>
              <a:spcBef>
                <a:spcPts val="95"/>
              </a:spcBef>
              <a:buClr>
                <a:schemeClr val="tx1"/>
              </a:buClr>
              <a:buSzPct val="93181"/>
              <a:tabLst>
                <a:tab pos="286385" algn="l"/>
                <a:tab pos="287020" algn="l"/>
              </a:tabLst>
            </a:pPr>
            <a:r>
              <a:rPr lang="en-IN" sz="2200" dirty="0">
                <a:latin typeface="Times New Roman" panose="02020603050405020304" pitchFamily="18" charset="0"/>
                <a:cs typeface="Times New Roman" panose="02020603050405020304" pitchFamily="18" charset="0"/>
              </a:rPr>
              <a:t>These transformations are called </a:t>
            </a:r>
            <a:r>
              <a:rPr lang="en-IN" sz="2200" b="1" dirty="0">
                <a:latin typeface="Times New Roman" panose="02020603050405020304" pitchFamily="18" charset="0"/>
                <a:cs typeface="Times New Roman" panose="02020603050405020304" pitchFamily="18" charset="0"/>
              </a:rPr>
              <a:t>kernels</a:t>
            </a:r>
            <a:r>
              <a:rPr lang="en-IN" sz="2200" dirty="0">
                <a:latin typeface="Times New Roman" panose="02020603050405020304" pitchFamily="18" charset="0"/>
                <a:cs typeface="Times New Roman" panose="02020603050405020304" pitchFamily="18" charset="0"/>
              </a:rPr>
              <a:t>.</a:t>
            </a:r>
          </a:p>
          <a:p>
            <a:pPr marL="287020" indent="-274320" algn="just">
              <a:lnSpc>
                <a:spcPct val="150000"/>
              </a:lnSpc>
              <a:spcBef>
                <a:spcPts val="95"/>
              </a:spcBef>
              <a:buClr>
                <a:schemeClr val="tx1"/>
              </a:buClr>
              <a:buSzPct val="93181"/>
              <a:tabLst>
                <a:tab pos="286385" algn="l"/>
                <a:tab pos="287020" algn="l"/>
              </a:tabLst>
            </a:pPr>
            <a:r>
              <a:rPr lang="en-IN" sz="2200" dirty="0">
                <a:latin typeface="Times New Roman" panose="02020603050405020304" pitchFamily="18" charset="0"/>
                <a:cs typeface="Times New Roman" panose="02020603050405020304" pitchFamily="18" charset="0"/>
              </a:rPr>
              <a:t>Popular kernels are: </a:t>
            </a:r>
          </a:p>
          <a:p>
            <a:pPr marL="687070" lvl="1" indent="-274320" algn="just">
              <a:lnSpc>
                <a:spcPct val="150000"/>
              </a:lnSpc>
              <a:spcBef>
                <a:spcPts val="95"/>
              </a:spcBef>
              <a:buClr>
                <a:schemeClr val="tx1"/>
              </a:buClr>
              <a:buSzPct val="93181"/>
              <a:tabLst>
                <a:tab pos="286385" algn="l"/>
                <a:tab pos="287020" algn="l"/>
              </a:tabLst>
            </a:pPr>
            <a:r>
              <a:rPr lang="en-IN" sz="2000" b="1" dirty="0">
                <a:latin typeface="Times New Roman" panose="02020603050405020304" pitchFamily="18" charset="0"/>
                <a:cs typeface="Times New Roman" panose="02020603050405020304" pitchFamily="18" charset="0"/>
              </a:rPr>
              <a:t>Polynomial Kernel,</a:t>
            </a:r>
          </a:p>
          <a:p>
            <a:pPr marL="687070" lvl="1" indent="-274320" algn="just">
              <a:lnSpc>
                <a:spcPct val="150000"/>
              </a:lnSpc>
              <a:spcBef>
                <a:spcPts val="95"/>
              </a:spcBef>
              <a:buClr>
                <a:schemeClr val="tx1"/>
              </a:buClr>
              <a:buSzPct val="93181"/>
              <a:tabLst>
                <a:tab pos="286385" algn="l"/>
                <a:tab pos="287020" algn="l"/>
              </a:tabLst>
            </a:pPr>
            <a:r>
              <a:rPr lang="en-IN" sz="2000" b="1" dirty="0">
                <a:latin typeface="Times New Roman" panose="02020603050405020304" pitchFamily="18" charset="0"/>
                <a:cs typeface="Times New Roman" panose="02020603050405020304" pitchFamily="18" charset="0"/>
              </a:rPr>
              <a:t>Gaussian Kernel,</a:t>
            </a:r>
          </a:p>
          <a:p>
            <a:pPr marL="687070" lvl="1" indent="-274320" algn="just">
              <a:lnSpc>
                <a:spcPct val="150000"/>
              </a:lnSpc>
              <a:spcBef>
                <a:spcPts val="95"/>
              </a:spcBef>
              <a:buClr>
                <a:schemeClr val="tx1"/>
              </a:buClr>
              <a:buSzPct val="93181"/>
              <a:tabLst>
                <a:tab pos="286385" algn="l"/>
                <a:tab pos="287020" algn="l"/>
              </a:tabLst>
            </a:pPr>
            <a:r>
              <a:rPr lang="en-IN" sz="2000" b="1" dirty="0">
                <a:latin typeface="Times New Roman" panose="02020603050405020304" pitchFamily="18" charset="0"/>
                <a:cs typeface="Times New Roman" panose="02020603050405020304" pitchFamily="18" charset="0"/>
              </a:rPr>
              <a:t>Radial Basis Function (RBF),</a:t>
            </a:r>
          </a:p>
          <a:p>
            <a:pPr marL="687070" lvl="1" indent="-274320" algn="just">
              <a:lnSpc>
                <a:spcPct val="150000"/>
              </a:lnSpc>
              <a:spcBef>
                <a:spcPts val="95"/>
              </a:spcBef>
              <a:buClr>
                <a:schemeClr val="tx1"/>
              </a:buClr>
              <a:buSzPct val="93181"/>
              <a:tabLst>
                <a:tab pos="286385" algn="l"/>
                <a:tab pos="287020" algn="l"/>
              </a:tabLst>
            </a:pPr>
            <a:r>
              <a:rPr lang="en-IN" sz="2000" b="1" dirty="0">
                <a:latin typeface="Times New Roman" panose="02020603050405020304" pitchFamily="18" charset="0"/>
                <a:cs typeface="Times New Roman" panose="02020603050405020304" pitchFamily="18" charset="0"/>
              </a:rPr>
              <a:t>Laplace RBF Kernel, </a:t>
            </a:r>
          </a:p>
          <a:p>
            <a:pPr marL="687070" lvl="1" indent="-274320" algn="just">
              <a:lnSpc>
                <a:spcPct val="150000"/>
              </a:lnSpc>
              <a:spcBef>
                <a:spcPts val="95"/>
              </a:spcBef>
              <a:buClr>
                <a:schemeClr val="tx1"/>
              </a:buClr>
              <a:buSzPct val="93181"/>
              <a:tabLst>
                <a:tab pos="286385" algn="l"/>
                <a:tab pos="287020" algn="l"/>
              </a:tabLst>
            </a:pPr>
            <a:r>
              <a:rPr lang="en-IN" sz="2000" b="1" dirty="0">
                <a:latin typeface="Times New Roman" panose="02020603050405020304" pitchFamily="18" charset="0"/>
                <a:cs typeface="Times New Roman" panose="02020603050405020304" pitchFamily="18" charset="0"/>
              </a:rPr>
              <a:t>Sigmoid Kernel, </a:t>
            </a:r>
          </a:p>
          <a:p>
            <a:pPr marL="687070" lvl="1" indent="-274320" algn="just">
              <a:lnSpc>
                <a:spcPct val="150000"/>
              </a:lnSpc>
              <a:spcBef>
                <a:spcPts val="95"/>
              </a:spcBef>
              <a:buClr>
                <a:schemeClr val="tx1"/>
              </a:buClr>
              <a:buSzPct val="93181"/>
              <a:tabLst>
                <a:tab pos="286385" algn="l"/>
                <a:tab pos="287020" algn="l"/>
              </a:tabLst>
            </a:pPr>
            <a:r>
              <a:rPr lang="en-IN" sz="2000" b="1" dirty="0" err="1">
                <a:latin typeface="Times New Roman" panose="02020603050405020304" pitchFamily="18" charset="0"/>
                <a:cs typeface="Times New Roman" panose="02020603050405020304" pitchFamily="18" charset="0"/>
              </a:rPr>
              <a:t>Anove</a:t>
            </a:r>
            <a:r>
              <a:rPr lang="en-IN" sz="2000" b="1" dirty="0">
                <a:latin typeface="Times New Roman" panose="02020603050405020304" pitchFamily="18" charset="0"/>
                <a:cs typeface="Times New Roman" panose="02020603050405020304" pitchFamily="18" charset="0"/>
              </a:rPr>
              <a:t> RBF Kernel</a:t>
            </a:r>
            <a:r>
              <a:rPr lang="en-IN" sz="2000" dirty="0">
                <a:latin typeface="Times New Roman" panose="02020603050405020304" pitchFamily="18" charset="0"/>
                <a:cs typeface="Times New Roman" panose="02020603050405020304" pitchFamily="18" charset="0"/>
              </a:rPr>
              <a:t>, etc</a:t>
            </a:r>
            <a:endParaRPr lang="en-US" sz="2000" dirty="0">
              <a:latin typeface="Times New Roman" panose="02020603050405020304" pitchFamily="18" charset="0"/>
              <a:cs typeface="Times New Roman" panose="02020603050405020304" pitchFamily="18" charset="0"/>
            </a:endParaRPr>
          </a:p>
          <a:p>
            <a:pPr marL="287020" indent="-274320" algn="just">
              <a:lnSpc>
                <a:spcPct val="150000"/>
              </a:lnSpc>
              <a:spcBef>
                <a:spcPts val="95"/>
              </a:spcBef>
              <a:buClr>
                <a:schemeClr val="tx1"/>
              </a:buClr>
              <a:buSzPct val="93181"/>
              <a:tabLst>
                <a:tab pos="286385" algn="l"/>
                <a:tab pos="287020" algn="l"/>
              </a:tabLst>
            </a:pPr>
            <a:endParaRPr lang="en-US" sz="2000" dirty="0"/>
          </a:p>
          <a:p>
            <a:pPr marL="287020" indent="-274320" algn="just">
              <a:lnSpc>
                <a:spcPct val="150000"/>
              </a:lnSpc>
              <a:spcBef>
                <a:spcPts val="95"/>
              </a:spcBef>
              <a:buClr>
                <a:schemeClr val="tx1"/>
              </a:buClr>
              <a:buSzPct val="93181"/>
              <a:tabLst>
                <a:tab pos="286385" algn="l"/>
                <a:tab pos="287020" algn="l"/>
              </a:tabLst>
            </a:pPr>
            <a:endParaRPr lang="en-US" sz="2000" dirty="0"/>
          </a:p>
        </p:txBody>
      </p:sp>
      <p:sp>
        <p:nvSpPr>
          <p:cNvPr id="3" name="Title 1">
            <a:extLst>
              <a:ext uri="{FF2B5EF4-FFF2-40B4-BE49-F238E27FC236}">
                <a16:creationId xmlns:a16="http://schemas.microsoft.com/office/drawing/2014/main" id="{E2A027DB-AB99-1891-9782-F304CB69216B}"/>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41223950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0" indent="0" algn="just">
              <a:buNone/>
            </a:pPr>
            <a:r>
              <a:rPr lang="en-US" sz="2000" b="1" dirty="0">
                <a:effectLst/>
                <a:latin typeface="Times New Roman" panose="02020603050405020304" pitchFamily="18" charset="0"/>
                <a:cs typeface="Times New Roman" panose="02020603050405020304" pitchFamily="18" charset="0"/>
              </a:rPr>
              <a:t>SVM Kernel Functions</a:t>
            </a:r>
          </a:p>
          <a:p>
            <a:pPr algn="just"/>
            <a:r>
              <a:rPr lang="en-US" sz="2000" dirty="0">
                <a:latin typeface="Times New Roman" panose="02020603050405020304" pitchFamily="18" charset="0"/>
                <a:cs typeface="Times New Roman" panose="02020603050405020304" pitchFamily="18" charset="0"/>
              </a:rPr>
              <a:t>SVM algorithms use a set of mathematical functions that are defined as the kernel. The function of kernel is to take data as input and transform it into the required form. Different SVM algorithms use different types of kernel functions. These functions can be different types. For example</a:t>
            </a:r>
            <a:r>
              <a:rPr lang="en-US" sz="2000" b="1" i="1" dirty="0">
                <a:latin typeface="Times New Roman" panose="02020603050405020304" pitchFamily="18" charset="0"/>
                <a:cs typeface="Times New Roman" panose="02020603050405020304" pitchFamily="18" charset="0"/>
              </a:rPr>
              <a:t> linear, nonlinear, polynomial, radial basis function (RBF), and sigmoid.</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Introduce Kernel functions for sequence data, graphs, text, images, as well as vectors. The most used type of kernel function is </a:t>
            </a:r>
            <a:r>
              <a:rPr lang="en-US" sz="2000" b="1" dirty="0">
                <a:latin typeface="Times New Roman" panose="02020603050405020304" pitchFamily="18" charset="0"/>
                <a:cs typeface="Times New Roman" panose="02020603050405020304" pitchFamily="18" charset="0"/>
              </a:rPr>
              <a:t>RBF.</a:t>
            </a:r>
            <a:r>
              <a:rPr lang="en-US" sz="2000" dirty="0">
                <a:latin typeface="Times New Roman" panose="02020603050405020304" pitchFamily="18" charset="0"/>
                <a:cs typeface="Times New Roman" panose="02020603050405020304" pitchFamily="18" charset="0"/>
              </a:rPr>
              <a:t> Because it has localized and finite response along the entire x-axis.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 kernel functions return the inner product between two points in a suitable feature space. Thus by defining a notion of similarity, with little computational cost even in very high-dimensional spaces.</a:t>
            </a:r>
          </a:p>
          <a:p>
            <a:pPr marL="287020" indent="-274320" algn="just">
              <a:lnSpc>
                <a:spcPct val="150000"/>
              </a:lnSpc>
              <a:spcBef>
                <a:spcPts val="95"/>
              </a:spcBef>
              <a:buClr>
                <a:schemeClr val="tx1"/>
              </a:buClr>
              <a:buSzPct val="93181"/>
              <a:tabLst>
                <a:tab pos="286385" algn="l"/>
                <a:tab pos="287020" algn="l"/>
              </a:tabLst>
            </a:pPr>
            <a:endParaRPr lang="en-US" sz="2000" dirty="0">
              <a:latin typeface="Times New Roman" panose="02020603050405020304" pitchFamily="18" charset="0"/>
              <a:cs typeface="Times New Roman" panose="02020603050405020304" pitchFamily="18" charset="0"/>
            </a:endParaRPr>
          </a:p>
          <a:p>
            <a:pPr marL="287020" indent="-274320" algn="just">
              <a:lnSpc>
                <a:spcPct val="150000"/>
              </a:lnSpc>
              <a:spcBef>
                <a:spcPts val="95"/>
              </a:spcBef>
              <a:buClr>
                <a:schemeClr val="tx1"/>
              </a:buClr>
              <a:buSzPct val="93181"/>
              <a:tabLst>
                <a:tab pos="286385" algn="l"/>
                <a:tab pos="287020" algn="l"/>
              </a:tabLst>
            </a:pPr>
            <a:endParaRPr lang="en-US" sz="2000" dirty="0"/>
          </a:p>
          <a:p>
            <a:pPr marL="287020" indent="-274320" algn="just">
              <a:lnSpc>
                <a:spcPct val="150000"/>
              </a:lnSpc>
              <a:spcBef>
                <a:spcPts val="95"/>
              </a:spcBef>
              <a:buClr>
                <a:schemeClr val="tx1"/>
              </a:buClr>
              <a:buSzPct val="93181"/>
              <a:tabLst>
                <a:tab pos="286385" algn="l"/>
                <a:tab pos="287020" algn="l"/>
              </a:tabLst>
            </a:pPr>
            <a:endParaRPr lang="en-US" sz="2000" dirty="0"/>
          </a:p>
        </p:txBody>
      </p:sp>
      <p:sp>
        <p:nvSpPr>
          <p:cNvPr id="2" name="Title 1">
            <a:extLst>
              <a:ext uri="{FF2B5EF4-FFF2-40B4-BE49-F238E27FC236}">
                <a16:creationId xmlns:a16="http://schemas.microsoft.com/office/drawing/2014/main" id="{A8DC5991-3C60-7D24-5B71-12C680794B21}"/>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11057767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r>
              <a:rPr lang="en-US" sz="2000" b="1" dirty="0">
                <a:effectLst/>
                <a:latin typeface="Times New Roman" panose="02020603050405020304" pitchFamily="18" charset="0"/>
                <a:cs typeface="Times New Roman" panose="02020603050405020304" pitchFamily="18" charset="0"/>
              </a:rPr>
              <a:t>Kernel Rules</a:t>
            </a:r>
          </a:p>
          <a:p>
            <a:r>
              <a:rPr lang="en-US" sz="2000" dirty="0">
                <a:latin typeface="Times New Roman" panose="02020603050405020304" pitchFamily="18" charset="0"/>
                <a:cs typeface="Times New Roman" panose="02020603050405020304" pitchFamily="18" charset="0"/>
              </a:rPr>
              <a:t>Define kernel or a window function as follows:</a:t>
            </a:r>
          </a:p>
          <a:p>
            <a:pPr marL="287020" indent="-274320">
              <a:lnSpc>
                <a:spcPct val="150000"/>
              </a:lnSpc>
              <a:spcBef>
                <a:spcPts val="95"/>
              </a:spcBef>
              <a:buClr>
                <a:schemeClr val="tx1"/>
              </a:buClr>
              <a:buSzPct val="93181"/>
              <a:tabLst>
                <a:tab pos="286385" algn="l"/>
                <a:tab pos="287020" algn="l"/>
              </a:tabLst>
            </a:pPr>
            <a:endParaRPr lang="en-US" sz="2000"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2AEA15C3-DD94-4625-8CA6-EB8B8EF69C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9151" y="2129877"/>
            <a:ext cx="2933841" cy="898347"/>
          </a:xfrm>
          <a:prstGeom prst="rect">
            <a:avLst/>
          </a:prstGeom>
        </p:spPr>
      </p:pic>
      <p:pic>
        <p:nvPicPr>
          <p:cNvPr id="11" name="Picture 10">
            <a:extLst>
              <a:ext uri="{FF2B5EF4-FFF2-40B4-BE49-F238E27FC236}">
                <a16:creationId xmlns:a16="http://schemas.microsoft.com/office/drawing/2014/main" id="{9708D817-00A8-4D52-ADFA-08A79C73D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109" y="3459574"/>
            <a:ext cx="4604091" cy="2471485"/>
          </a:xfrm>
          <a:prstGeom prst="rect">
            <a:avLst/>
          </a:prstGeom>
        </p:spPr>
      </p:pic>
      <p:sp>
        <p:nvSpPr>
          <p:cNvPr id="2" name="Title 1">
            <a:extLst>
              <a:ext uri="{FF2B5EF4-FFF2-40B4-BE49-F238E27FC236}">
                <a16:creationId xmlns:a16="http://schemas.microsoft.com/office/drawing/2014/main" id="{86F80007-F69B-4CF0-1157-CD647760F10F}"/>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234043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2523008" y="27412"/>
            <a:ext cx="5338729" cy="683544"/>
          </a:xfrm>
          <a:noFill/>
          <a:ln>
            <a:noFill/>
          </a:ln>
        </p:spPr>
        <p:txBody>
          <a:bodyPr>
            <a:normAutofit/>
          </a:bodyPr>
          <a:lstStyle/>
          <a:p>
            <a:r>
              <a:rPr lang="en-IN" sz="2400" b="1" dirty="0">
                <a:latin typeface="+mn-lt"/>
              </a:rPr>
              <a:t>        What is Regression?</a:t>
            </a:r>
            <a:endParaRPr lang="en-US" sz="2400" b="1" dirty="0">
              <a:latin typeface="+mn-lt"/>
              <a:ea typeface="+mn-ea"/>
              <a:cs typeface="+mn-cs"/>
            </a:endParaRPr>
          </a:p>
        </p:txBody>
      </p:sp>
      <p:sp>
        <p:nvSpPr>
          <p:cNvPr id="5" name="Rectangle: Diagonal Corners Rounded 4">
            <a:extLst>
              <a:ext uri="{FF2B5EF4-FFF2-40B4-BE49-F238E27FC236}">
                <a16:creationId xmlns:a16="http://schemas.microsoft.com/office/drawing/2014/main" id="{8513FF70-DEF4-48ED-B513-D4D3ABDC4AEF}"/>
              </a:ext>
            </a:extLst>
          </p:cNvPr>
          <p:cNvSpPr/>
          <p:nvPr/>
        </p:nvSpPr>
        <p:spPr bwMode="auto">
          <a:xfrm>
            <a:off x="458086" y="2432154"/>
            <a:ext cx="8396863" cy="1618594"/>
          </a:xfrm>
          <a:prstGeom prst="round2DiagRect">
            <a:avLst/>
          </a:prstGeom>
          <a:solidFill>
            <a:srgbClr val="F2F2F2"/>
          </a:solidFill>
          <a:ln w="9525" cap="flat" cmpd="sng" algn="ctr">
            <a:solidFill>
              <a:schemeClr val="accent1"/>
            </a:solidFill>
            <a:prstDash val="sysDash"/>
            <a:round/>
            <a:headEnd type="none" w="sm" len="sm"/>
            <a:tailEnd type="none" w="sm" len="sm"/>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lvl="0" algn="ctr"/>
            <a:r>
              <a:rPr lang="en-IN" sz="2400" dirty="0">
                <a:solidFill>
                  <a:srgbClr val="5F5F5F"/>
                </a:solidFill>
                <a:latin typeface="Gill Sans"/>
              </a:rPr>
              <a:t>Regression Analysis is a predictive modelling technique</a:t>
            </a:r>
          </a:p>
          <a:p>
            <a:pPr lvl="0" algn="ctr"/>
            <a:endParaRPr lang="en-IN" sz="2400" dirty="0">
              <a:solidFill>
                <a:srgbClr val="5F5F5F"/>
              </a:solidFill>
              <a:latin typeface="Gill Sans"/>
            </a:endParaRPr>
          </a:p>
          <a:p>
            <a:pPr lvl="0" algn="ctr"/>
            <a:r>
              <a:rPr lang="en-IN" sz="2400" dirty="0">
                <a:solidFill>
                  <a:srgbClr val="5F5F5F"/>
                </a:solidFill>
                <a:latin typeface="Gill Sans"/>
              </a:rPr>
              <a:t>It estimates the relationship between a dependent (target) and an independent variable(predictor)</a:t>
            </a: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93115" y="933663"/>
            <a:ext cx="2261834" cy="1412948"/>
          </a:xfrm>
          <a:prstGeom prst="rect">
            <a:avLst/>
          </a:prstGeom>
        </p:spPr>
      </p:pic>
      <p:pic>
        <p:nvPicPr>
          <p:cNvPr id="4" name="Picture 3">
            <a:extLst>
              <a:ext uri="{FF2B5EF4-FFF2-40B4-BE49-F238E27FC236}">
                <a16:creationId xmlns:a16="http://schemas.microsoft.com/office/drawing/2014/main" id="{CAD1ACDC-92D9-4092-A845-AF85AD98C6E1}"/>
              </a:ext>
            </a:extLst>
          </p:cNvPr>
          <p:cNvPicPr>
            <a:picLocks noChangeAspect="1"/>
          </p:cNvPicPr>
          <p:nvPr/>
        </p:nvPicPr>
        <p:blipFill>
          <a:blip r:embed="rId3"/>
          <a:stretch>
            <a:fillRect/>
          </a:stretch>
        </p:blipFill>
        <p:spPr>
          <a:xfrm>
            <a:off x="1889602" y="4221835"/>
            <a:ext cx="7010400" cy="2429794"/>
          </a:xfrm>
          <a:prstGeom prst="rect">
            <a:avLst/>
          </a:prstGeom>
        </p:spPr>
      </p:pic>
    </p:spTree>
    <p:extLst>
      <p:ext uri="{BB962C8B-B14F-4D97-AF65-F5344CB8AC3E}">
        <p14:creationId xmlns:p14="http://schemas.microsoft.com/office/powerpoint/2010/main" val="20838213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0" indent="0">
              <a:buNone/>
            </a:pPr>
            <a:r>
              <a:rPr lang="en-US" sz="2200" b="1" dirty="0">
                <a:effectLst/>
                <a:latin typeface="Times New Roman" panose="02020603050405020304" pitchFamily="18" charset="0"/>
                <a:cs typeface="Times New Roman" panose="02020603050405020304" pitchFamily="18" charset="0"/>
              </a:rPr>
              <a:t>Examples of SVM Kernels</a:t>
            </a:r>
          </a:p>
          <a:p>
            <a:pPr marL="0" indent="0">
              <a:buNone/>
            </a:pPr>
            <a:r>
              <a:rPr lang="en-US" sz="2000" dirty="0">
                <a:latin typeface="Times New Roman" panose="02020603050405020304" pitchFamily="18" charset="0"/>
                <a:cs typeface="Times New Roman" panose="02020603050405020304" pitchFamily="18" charset="0"/>
              </a:rPr>
              <a:t>Let us see some common kernels used with SVMs and their uses:</a:t>
            </a:r>
          </a:p>
          <a:p>
            <a:pPr marL="0" indent="0">
              <a:buNone/>
            </a:pPr>
            <a:r>
              <a:rPr lang="en-US" sz="2000" dirty="0">
                <a:effectLst/>
                <a:latin typeface="Times New Roman" panose="02020603050405020304" pitchFamily="18" charset="0"/>
                <a:cs typeface="Times New Roman" panose="02020603050405020304" pitchFamily="18" charset="0"/>
              </a:rPr>
              <a:t>1. Polynomial kernel</a:t>
            </a:r>
          </a:p>
          <a:p>
            <a:r>
              <a:rPr lang="en-US" sz="2000" dirty="0">
                <a:latin typeface="Times New Roman" panose="02020603050405020304" pitchFamily="18" charset="0"/>
                <a:cs typeface="Times New Roman" panose="02020603050405020304" pitchFamily="18" charset="0"/>
              </a:rPr>
              <a:t>It is popular in image processing.</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Equation is:</a:t>
            </a:r>
          </a:p>
          <a:p>
            <a:pPr marL="287020" indent="-274320">
              <a:lnSpc>
                <a:spcPct val="150000"/>
              </a:lnSpc>
              <a:spcBef>
                <a:spcPts val="95"/>
              </a:spcBef>
              <a:buClr>
                <a:schemeClr val="tx1"/>
              </a:buClr>
              <a:buSzPct val="93181"/>
              <a:tabLst>
                <a:tab pos="286385" algn="l"/>
                <a:tab pos="287020" algn="l"/>
              </a:tabLst>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2. Gaussian kernel</a:t>
            </a:r>
          </a:p>
          <a:p>
            <a:r>
              <a:rPr lang="en-US" sz="2000" dirty="0">
                <a:latin typeface="Times New Roman" panose="02020603050405020304" pitchFamily="18" charset="0"/>
                <a:cs typeface="Times New Roman" panose="02020603050405020304" pitchFamily="18" charset="0"/>
              </a:rPr>
              <a:t>It is a general-purpose kernel; used when there is no prior knowledge about the data. Equation is:</a:t>
            </a:r>
          </a:p>
          <a:p>
            <a:pPr>
              <a:lnSpc>
                <a:spcPct val="150000"/>
              </a:lnSpc>
              <a:buClr>
                <a:schemeClr val="tx1"/>
              </a:buClr>
              <a:buSzPct val="93181"/>
              <a:tabLst>
                <a:tab pos="286385" algn="l"/>
                <a:tab pos="287020" algn="l"/>
              </a:tabLst>
            </a:pPr>
            <a:endParaRPr lang="en-US" sz="2000" b="1" dirty="0"/>
          </a:p>
          <a:p>
            <a:pPr marL="287020" indent="-274320">
              <a:lnSpc>
                <a:spcPct val="150000"/>
              </a:lnSpc>
              <a:spcBef>
                <a:spcPts val="95"/>
              </a:spcBef>
              <a:buClr>
                <a:schemeClr val="tx1"/>
              </a:buClr>
              <a:buSzPct val="93181"/>
              <a:tabLst>
                <a:tab pos="286385" algn="l"/>
                <a:tab pos="287020" algn="l"/>
              </a:tabLst>
            </a:pPr>
            <a:endParaRPr lang="en-US" sz="2000" dirty="0"/>
          </a:p>
        </p:txBody>
      </p:sp>
      <p:pic>
        <p:nvPicPr>
          <p:cNvPr id="3" name="Picture 2">
            <a:extLst>
              <a:ext uri="{FF2B5EF4-FFF2-40B4-BE49-F238E27FC236}">
                <a16:creationId xmlns:a16="http://schemas.microsoft.com/office/drawing/2014/main" id="{23CC4D0E-CFF5-432F-8735-869E21FEF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0480" y="2819400"/>
            <a:ext cx="1914525" cy="228600"/>
          </a:xfrm>
          <a:prstGeom prst="rect">
            <a:avLst/>
          </a:prstGeom>
        </p:spPr>
      </p:pic>
      <p:pic>
        <p:nvPicPr>
          <p:cNvPr id="11" name="Picture 10">
            <a:extLst>
              <a:ext uri="{FF2B5EF4-FFF2-40B4-BE49-F238E27FC236}">
                <a16:creationId xmlns:a16="http://schemas.microsoft.com/office/drawing/2014/main" id="{05767EDA-18D1-4B46-894D-756BABE6F3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480" y="4697283"/>
            <a:ext cx="2038350" cy="438150"/>
          </a:xfrm>
          <a:prstGeom prst="rect">
            <a:avLst/>
          </a:prstGeom>
        </p:spPr>
      </p:pic>
      <p:sp>
        <p:nvSpPr>
          <p:cNvPr id="2" name="Title 1">
            <a:extLst>
              <a:ext uri="{FF2B5EF4-FFF2-40B4-BE49-F238E27FC236}">
                <a16:creationId xmlns:a16="http://schemas.microsoft.com/office/drawing/2014/main" id="{A583239E-62E2-D8E7-0554-0A8662ACB56F}"/>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14383872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881811"/>
          </a:xfrm>
        </p:spPr>
        <p:txBody>
          <a:bodyPr>
            <a:normAutofit/>
          </a:bodyPr>
          <a:lstStyle/>
          <a:p>
            <a:pPr marL="0" indent="0">
              <a:buNone/>
            </a:pPr>
            <a:r>
              <a:rPr lang="en-US" sz="1800" b="1" dirty="0">
                <a:effectLst/>
              </a:rPr>
              <a:t>3</a:t>
            </a:r>
            <a:r>
              <a:rPr lang="en-US" sz="2200" b="1" dirty="0">
                <a:effectLst/>
                <a:latin typeface="Times New Roman" panose="02020603050405020304" pitchFamily="18" charset="0"/>
                <a:cs typeface="Times New Roman" panose="02020603050405020304" pitchFamily="18" charset="0"/>
              </a:rPr>
              <a:t>. Gaussian radial basis function (RBF)</a:t>
            </a:r>
          </a:p>
          <a:p>
            <a:r>
              <a:rPr lang="en-US" sz="2000" dirty="0">
                <a:latin typeface="Times New Roman" panose="02020603050405020304" pitchFamily="18" charset="0"/>
                <a:cs typeface="Times New Roman" panose="02020603050405020304" pitchFamily="18" charset="0"/>
              </a:rPr>
              <a:t>It is a general-purpose kernel; used when there is no prior knowledge about the data. Equation is: </a:t>
            </a:r>
          </a:p>
          <a:p>
            <a:pPr marL="287020" indent="-274320">
              <a:lnSpc>
                <a:spcPct val="150000"/>
              </a:lnSpc>
              <a:spcBef>
                <a:spcPts val="95"/>
              </a:spcBef>
              <a:buClr>
                <a:schemeClr val="tx1"/>
              </a:buClr>
              <a:buSzPct val="93181"/>
              <a:tabLst>
                <a:tab pos="286385" algn="l"/>
                <a:tab pos="287020" algn="l"/>
              </a:tabLst>
            </a:pPr>
            <a:endParaRPr lang="en-US" sz="1800" dirty="0"/>
          </a:p>
          <a:p>
            <a:pPr marL="287020" indent="-274320">
              <a:lnSpc>
                <a:spcPct val="150000"/>
              </a:lnSpc>
              <a:spcBef>
                <a:spcPts val="95"/>
              </a:spcBef>
              <a:buClr>
                <a:schemeClr val="tx1"/>
              </a:buClr>
              <a:buSzPct val="93181"/>
              <a:tabLst>
                <a:tab pos="286385" algn="l"/>
                <a:tab pos="287020" algn="l"/>
              </a:tabLst>
            </a:pPr>
            <a:endParaRPr lang="en-US" sz="1800" dirty="0"/>
          </a:p>
          <a:p>
            <a:pPr marL="0" indent="0">
              <a:buNone/>
            </a:pPr>
            <a:r>
              <a:rPr lang="en-US" sz="1800" b="1" dirty="0">
                <a:effectLst/>
              </a:rPr>
              <a:t>4. </a:t>
            </a:r>
            <a:r>
              <a:rPr lang="en-US" sz="2200" b="1" dirty="0">
                <a:latin typeface="Times New Roman" panose="02020603050405020304" pitchFamily="18" charset="0"/>
                <a:cs typeface="Times New Roman" panose="02020603050405020304" pitchFamily="18" charset="0"/>
              </a:rPr>
              <a:t>Laplace RBF kernel</a:t>
            </a:r>
          </a:p>
          <a:p>
            <a:r>
              <a:rPr lang="en-US" sz="2000" dirty="0">
                <a:latin typeface="Times New Roman" panose="02020603050405020304" pitchFamily="18" charset="0"/>
                <a:cs typeface="Times New Roman" panose="02020603050405020304" pitchFamily="18" charset="0"/>
              </a:rPr>
              <a:t>It is general-purpose kernel; used when there is no prior knowledge about the data. Equation is:</a:t>
            </a:r>
          </a:p>
          <a:p>
            <a:endParaRPr lang="en-US" sz="1800" b="1" dirty="0"/>
          </a:p>
          <a:p>
            <a:pPr marL="0" indent="0">
              <a:lnSpc>
                <a:spcPct val="100000"/>
              </a:lnSpc>
              <a:buNone/>
            </a:pPr>
            <a:r>
              <a:rPr lang="en-US" sz="1800" b="1" dirty="0"/>
              <a:t>5. </a:t>
            </a:r>
            <a:r>
              <a:rPr lang="en-US" sz="2200" b="1" dirty="0">
                <a:latin typeface="Times New Roman" panose="02020603050405020304" pitchFamily="18" charset="0"/>
                <a:cs typeface="Times New Roman" panose="02020603050405020304" pitchFamily="18" charset="0"/>
              </a:rPr>
              <a:t>Hyperbolic tangent kernel</a:t>
            </a:r>
          </a:p>
          <a:p>
            <a:r>
              <a:rPr lang="en-US" sz="2000" dirty="0">
                <a:latin typeface="Times New Roman" panose="02020603050405020304" pitchFamily="18" charset="0"/>
                <a:cs typeface="Times New Roman" panose="02020603050405020304" pitchFamily="18" charset="0"/>
              </a:rPr>
              <a:t>We can use it in neural networks. Equation is:</a:t>
            </a:r>
          </a:p>
          <a:p>
            <a:pPr marL="287020" indent="-274320">
              <a:lnSpc>
                <a:spcPct val="150000"/>
              </a:lnSpc>
              <a:spcBef>
                <a:spcPts val="95"/>
              </a:spcBef>
              <a:buClr>
                <a:schemeClr val="tx1"/>
              </a:buClr>
              <a:buSzPct val="93181"/>
              <a:tabLst>
                <a:tab pos="286385" algn="l"/>
                <a:tab pos="287020" algn="l"/>
              </a:tabLst>
            </a:pPr>
            <a:endParaRPr lang="en-US" sz="1800" dirty="0"/>
          </a:p>
        </p:txBody>
      </p:sp>
      <p:pic>
        <p:nvPicPr>
          <p:cNvPr id="3" name="Picture 2">
            <a:extLst>
              <a:ext uri="{FF2B5EF4-FFF2-40B4-BE49-F238E27FC236}">
                <a16:creationId xmlns:a16="http://schemas.microsoft.com/office/drawing/2014/main" id="{75610575-F9CD-4791-9A8D-63DB57071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0" y="2209800"/>
            <a:ext cx="2400300" cy="228600"/>
          </a:xfrm>
          <a:prstGeom prst="rect">
            <a:avLst/>
          </a:prstGeom>
        </p:spPr>
      </p:pic>
      <p:pic>
        <p:nvPicPr>
          <p:cNvPr id="11" name="Picture 10">
            <a:extLst>
              <a:ext uri="{FF2B5EF4-FFF2-40B4-BE49-F238E27FC236}">
                <a16:creationId xmlns:a16="http://schemas.microsoft.com/office/drawing/2014/main" id="{98C6DE0D-E5B7-4903-A392-ED2F1FFBB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964" y="2652712"/>
            <a:ext cx="373261" cy="397604"/>
          </a:xfrm>
          <a:prstGeom prst="rect">
            <a:avLst/>
          </a:prstGeom>
        </p:spPr>
      </p:pic>
      <p:pic>
        <p:nvPicPr>
          <p:cNvPr id="13" name="Picture 12">
            <a:extLst>
              <a:ext uri="{FF2B5EF4-FFF2-40B4-BE49-F238E27FC236}">
                <a16:creationId xmlns:a16="http://schemas.microsoft.com/office/drawing/2014/main" id="{5831D9EC-A2F2-4B3A-A381-86C95AAEA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7649" y="2718882"/>
            <a:ext cx="1239275" cy="331434"/>
          </a:xfrm>
          <a:prstGeom prst="rect">
            <a:avLst/>
          </a:prstGeom>
        </p:spPr>
      </p:pic>
      <p:pic>
        <p:nvPicPr>
          <p:cNvPr id="15" name="Picture 14">
            <a:extLst>
              <a:ext uri="{FF2B5EF4-FFF2-40B4-BE49-F238E27FC236}">
                <a16:creationId xmlns:a16="http://schemas.microsoft.com/office/drawing/2014/main" id="{CDAD6562-0E20-4311-81EC-9287FDBC9D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5481" y="4205288"/>
            <a:ext cx="1962150" cy="428625"/>
          </a:xfrm>
          <a:prstGeom prst="rect">
            <a:avLst/>
          </a:prstGeom>
        </p:spPr>
      </p:pic>
      <p:pic>
        <p:nvPicPr>
          <p:cNvPr id="17" name="Picture 16">
            <a:extLst>
              <a:ext uri="{FF2B5EF4-FFF2-40B4-BE49-F238E27FC236}">
                <a16:creationId xmlns:a16="http://schemas.microsoft.com/office/drawing/2014/main" id="{2A7B2B29-7BB8-4413-A014-BE7D68BFEB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4225" y="5682745"/>
            <a:ext cx="2286000" cy="209550"/>
          </a:xfrm>
          <a:prstGeom prst="rect">
            <a:avLst/>
          </a:prstGeom>
        </p:spPr>
      </p:pic>
      <p:sp>
        <p:nvSpPr>
          <p:cNvPr id="2" name="Title 1">
            <a:extLst>
              <a:ext uri="{FF2B5EF4-FFF2-40B4-BE49-F238E27FC236}">
                <a16:creationId xmlns:a16="http://schemas.microsoft.com/office/drawing/2014/main" id="{8AA26FF1-5D47-0119-4D2F-6D82B0E8BDFF}"/>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32282722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5227800"/>
          </a:xfrm>
        </p:spPr>
        <p:txBody>
          <a:bodyPr>
            <a:normAutofit/>
          </a:bodyPr>
          <a:lstStyle/>
          <a:p>
            <a:pPr marL="0" indent="0">
              <a:buNone/>
            </a:pPr>
            <a:r>
              <a:rPr lang="en-US" sz="2200" b="1" dirty="0">
                <a:latin typeface="Times New Roman" panose="02020603050405020304" pitchFamily="18" charset="0"/>
                <a:cs typeface="Times New Roman" panose="02020603050405020304" pitchFamily="18" charset="0"/>
              </a:rPr>
              <a:t>6</a:t>
            </a:r>
            <a:r>
              <a:rPr lang="en-US" sz="1800" b="1" dirty="0">
                <a:effectLst/>
              </a:rPr>
              <a:t>. </a:t>
            </a:r>
            <a:r>
              <a:rPr lang="en-US" sz="2200" b="1" dirty="0">
                <a:effectLst/>
                <a:latin typeface="Times New Roman" panose="02020603050405020304" pitchFamily="18" charset="0"/>
                <a:cs typeface="Times New Roman" panose="02020603050405020304" pitchFamily="18" charset="0"/>
              </a:rPr>
              <a:t>Sigmoid kernel</a:t>
            </a:r>
          </a:p>
          <a:p>
            <a:r>
              <a:rPr lang="en-US" sz="1800" dirty="0"/>
              <a:t>We can use it as the proxy for neural networks. Equation is</a:t>
            </a:r>
          </a:p>
          <a:p>
            <a:pPr marL="12700" indent="0">
              <a:lnSpc>
                <a:spcPct val="150000"/>
              </a:lnSpc>
              <a:spcBef>
                <a:spcPts val="95"/>
              </a:spcBef>
              <a:buClr>
                <a:schemeClr val="tx1"/>
              </a:buClr>
              <a:buSzPct val="93181"/>
              <a:buNone/>
              <a:tabLst>
                <a:tab pos="286385" algn="l"/>
                <a:tab pos="287020" algn="l"/>
              </a:tabLst>
            </a:pPr>
            <a:endParaRPr lang="en-US" sz="2200" dirty="0"/>
          </a:p>
          <a:p>
            <a:pPr marL="0" indent="0">
              <a:lnSpc>
                <a:spcPct val="150000"/>
              </a:lnSpc>
              <a:buClr>
                <a:schemeClr val="tx1"/>
              </a:buClr>
              <a:buSzPct val="93181"/>
              <a:buNone/>
              <a:tabLst>
                <a:tab pos="286385" algn="l"/>
                <a:tab pos="287020" algn="l"/>
              </a:tabLst>
            </a:pPr>
            <a:r>
              <a:rPr lang="en-US" sz="2200" b="1" dirty="0">
                <a:latin typeface="Times New Roman" panose="02020603050405020304" pitchFamily="18" charset="0"/>
                <a:cs typeface="Times New Roman" panose="02020603050405020304" pitchFamily="18" charset="0"/>
              </a:rPr>
              <a:t>7. Bessel function of the first kind Kernel</a:t>
            </a:r>
          </a:p>
          <a:p>
            <a:pPr marL="12700" indent="0">
              <a:lnSpc>
                <a:spcPct val="150000"/>
              </a:lnSpc>
              <a:spcBef>
                <a:spcPts val="95"/>
              </a:spcBef>
              <a:buClr>
                <a:schemeClr val="tx1"/>
              </a:buClr>
              <a:buSzPct val="93181"/>
              <a:buNone/>
              <a:tabLst>
                <a:tab pos="286385" algn="l"/>
                <a:tab pos="287020" algn="l"/>
              </a:tabLst>
            </a:pPr>
            <a:endParaRPr lang="en-US" sz="2200" dirty="0"/>
          </a:p>
          <a:p>
            <a:pPr marL="0" indent="0">
              <a:lnSpc>
                <a:spcPct val="160000"/>
              </a:lnSpc>
              <a:buClr>
                <a:schemeClr val="tx1"/>
              </a:buClr>
              <a:buSzPct val="93181"/>
              <a:buNone/>
              <a:tabLst>
                <a:tab pos="286385" algn="l"/>
                <a:tab pos="287020" algn="l"/>
              </a:tabLst>
            </a:pPr>
            <a:r>
              <a:rPr lang="en-IN" sz="2200" b="1" dirty="0">
                <a:latin typeface="Times New Roman" panose="02020603050405020304" pitchFamily="18" charset="0"/>
                <a:cs typeface="Times New Roman" panose="02020603050405020304" pitchFamily="18" charset="0"/>
              </a:rPr>
              <a:t>8. ANOVA radial basis kernel</a:t>
            </a:r>
          </a:p>
          <a:p>
            <a:pPr marL="287020" indent="-274320">
              <a:lnSpc>
                <a:spcPct val="150000"/>
              </a:lnSpc>
              <a:spcBef>
                <a:spcPts val="95"/>
              </a:spcBef>
              <a:buClr>
                <a:schemeClr val="tx1"/>
              </a:buClr>
              <a:buSzPct val="93181"/>
              <a:tabLst>
                <a:tab pos="286385" algn="l"/>
                <a:tab pos="287020" algn="l"/>
              </a:tabLst>
            </a:pPr>
            <a:endParaRPr lang="en-IN" sz="1400" b="1" dirty="0"/>
          </a:p>
          <a:p>
            <a:pPr marL="0" indent="0">
              <a:lnSpc>
                <a:spcPct val="160000"/>
              </a:lnSpc>
              <a:buClr>
                <a:schemeClr val="tx1"/>
              </a:buClr>
              <a:buSzPct val="93181"/>
              <a:buNone/>
              <a:tabLst>
                <a:tab pos="286385" algn="l"/>
                <a:tab pos="287020" algn="l"/>
              </a:tabLst>
            </a:pPr>
            <a:r>
              <a:rPr lang="en-IN" sz="2200" b="1" dirty="0">
                <a:latin typeface="Times New Roman" panose="02020603050405020304" pitchFamily="18" charset="0"/>
                <a:cs typeface="Times New Roman" panose="02020603050405020304" pitchFamily="18" charset="0"/>
              </a:rPr>
              <a:t>9. Linear splines kernel in one-dimension</a:t>
            </a:r>
          </a:p>
          <a:p>
            <a:pPr>
              <a:lnSpc>
                <a:spcPct val="150000"/>
              </a:lnSpc>
              <a:buClr>
                <a:schemeClr val="tx1"/>
              </a:buClr>
              <a:buSzPct val="93181"/>
              <a:tabLst>
                <a:tab pos="286385" algn="l"/>
                <a:tab pos="287020" algn="l"/>
              </a:tabLst>
            </a:pPr>
            <a:endParaRPr lang="en-IN" sz="1800" b="1"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AC6A503E-64D6-4DB9-82A5-F64D3A61B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2133600"/>
            <a:ext cx="1847850" cy="190500"/>
          </a:xfrm>
          <a:prstGeom prst="rect">
            <a:avLst/>
          </a:prstGeom>
        </p:spPr>
      </p:pic>
      <p:pic>
        <p:nvPicPr>
          <p:cNvPr id="11" name="Picture 10">
            <a:extLst>
              <a:ext uri="{FF2B5EF4-FFF2-40B4-BE49-F238E27FC236}">
                <a16:creationId xmlns:a16="http://schemas.microsoft.com/office/drawing/2014/main" id="{F201D3BE-6823-4D5C-B71C-A6D2B69A0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3449320"/>
            <a:ext cx="1857375" cy="419100"/>
          </a:xfrm>
          <a:prstGeom prst="rect">
            <a:avLst/>
          </a:prstGeom>
        </p:spPr>
      </p:pic>
      <p:pic>
        <p:nvPicPr>
          <p:cNvPr id="13" name="Picture 12">
            <a:extLst>
              <a:ext uri="{FF2B5EF4-FFF2-40B4-BE49-F238E27FC236}">
                <a16:creationId xmlns:a16="http://schemas.microsoft.com/office/drawing/2014/main" id="{040F1784-97BC-46AC-89DB-A6C483278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4437250"/>
            <a:ext cx="2438400" cy="495300"/>
          </a:xfrm>
          <a:prstGeom prst="rect">
            <a:avLst/>
          </a:prstGeom>
        </p:spPr>
      </p:pic>
      <p:pic>
        <p:nvPicPr>
          <p:cNvPr id="15" name="Picture 14">
            <a:extLst>
              <a:ext uri="{FF2B5EF4-FFF2-40B4-BE49-F238E27FC236}">
                <a16:creationId xmlns:a16="http://schemas.microsoft.com/office/drawing/2014/main" id="{8C306BEC-C8A9-4162-A81A-806D7BBE65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5240" y="5623781"/>
            <a:ext cx="4914900" cy="352425"/>
          </a:xfrm>
          <a:prstGeom prst="rect">
            <a:avLst/>
          </a:prstGeom>
        </p:spPr>
      </p:pic>
      <p:sp>
        <p:nvSpPr>
          <p:cNvPr id="2" name="Title 1">
            <a:extLst>
              <a:ext uri="{FF2B5EF4-FFF2-40B4-BE49-F238E27FC236}">
                <a16:creationId xmlns:a16="http://schemas.microsoft.com/office/drawing/2014/main" id="{35CE3127-FEB4-C6B5-EA97-A599D9A9CC74}"/>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081071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r>
              <a:rPr lang="en-US" sz="2000" b="1" dirty="0">
                <a:latin typeface="Times New Roman" panose="02020603050405020304" pitchFamily="18" charset="0"/>
                <a:cs typeface="Times New Roman" panose="02020603050405020304" pitchFamily="18" charset="0"/>
              </a:rPr>
              <a:t>Mapping from 1D to 2D</a:t>
            </a:r>
          </a:p>
          <a:p>
            <a:pPr marL="0" indent="0">
              <a:buNone/>
            </a:pPr>
            <a:r>
              <a:rPr lang="en-US" sz="1800" dirty="0"/>
              <a:t>	Another, easier example in 2D would be:</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A9AE6642-2A39-4DA6-A7BD-F9CE46CE7E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022" y="2057399"/>
            <a:ext cx="5111578" cy="3095369"/>
          </a:xfrm>
          <a:prstGeom prst="rect">
            <a:avLst/>
          </a:prstGeom>
        </p:spPr>
      </p:pic>
      <p:sp>
        <p:nvSpPr>
          <p:cNvPr id="2" name="Title 1">
            <a:extLst>
              <a:ext uri="{FF2B5EF4-FFF2-40B4-BE49-F238E27FC236}">
                <a16:creationId xmlns:a16="http://schemas.microsoft.com/office/drawing/2014/main" id="{8FABA87F-5FF2-9645-16AD-CC4133CA6031}"/>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12629151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643443"/>
          </a:xfrm>
        </p:spPr>
        <p:txBody>
          <a:bodyPr>
            <a:normAutofit/>
          </a:bodyPr>
          <a:lstStyle/>
          <a:p>
            <a:pPr marL="287020" indent="-274320">
              <a:lnSpc>
                <a:spcPct val="150000"/>
              </a:lnSpc>
              <a:spcBef>
                <a:spcPts val="95"/>
              </a:spcBef>
              <a:buClr>
                <a:schemeClr val="tx1"/>
              </a:buClr>
              <a:buSzPct val="93181"/>
              <a:tabLst>
                <a:tab pos="286385" algn="l"/>
                <a:tab pos="287020" algn="l"/>
              </a:tabLst>
            </a:pPr>
            <a:r>
              <a:rPr lang="en-US" sz="2000" dirty="0">
                <a:latin typeface="Times New Roman" panose="02020603050405020304" pitchFamily="18" charset="0"/>
                <a:cs typeface="Times New Roman" panose="02020603050405020304" pitchFamily="18" charset="0"/>
              </a:rPr>
              <a:t>After using the kernel and after all the transformations we will get</a:t>
            </a:r>
            <a:r>
              <a:rPr lang="en-US" sz="1800" dirty="0"/>
              <a:t>:</a:t>
            </a:r>
          </a:p>
          <a:p>
            <a:pPr marL="287020" indent="-274320">
              <a:lnSpc>
                <a:spcPct val="150000"/>
              </a:lnSpc>
              <a:spcBef>
                <a:spcPts val="95"/>
              </a:spcBef>
              <a:buClr>
                <a:schemeClr val="tx1"/>
              </a:buClr>
              <a:buSzPct val="93181"/>
              <a:tabLst>
                <a:tab pos="286385" algn="l"/>
                <a:tab pos="287020" algn="l"/>
              </a:tabLst>
            </a:pPr>
            <a:endParaRPr lang="en-US" sz="1800" dirty="0"/>
          </a:p>
          <a:p>
            <a:pPr marL="287020" indent="-274320">
              <a:lnSpc>
                <a:spcPct val="150000"/>
              </a:lnSpc>
              <a:spcBef>
                <a:spcPts val="95"/>
              </a:spcBef>
              <a:buClr>
                <a:schemeClr val="tx1"/>
              </a:buClr>
              <a:buSzPct val="93181"/>
              <a:tabLst>
                <a:tab pos="286385" algn="l"/>
                <a:tab pos="287020" algn="l"/>
              </a:tabLst>
            </a:pPr>
            <a:endParaRPr lang="en-US" sz="1800" dirty="0"/>
          </a:p>
        </p:txBody>
      </p:sp>
      <p:pic>
        <p:nvPicPr>
          <p:cNvPr id="3" name="Picture 2">
            <a:extLst>
              <a:ext uri="{FF2B5EF4-FFF2-40B4-BE49-F238E27FC236}">
                <a16:creationId xmlns:a16="http://schemas.microsoft.com/office/drawing/2014/main" id="{EA195D93-4280-4D43-BECC-532488390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102" y="1828800"/>
            <a:ext cx="5736179" cy="3843843"/>
          </a:xfrm>
          <a:prstGeom prst="rect">
            <a:avLst/>
          </a:prstGeom>
        </p:spPr>
      </p:pic>
      <p:sp>
        <p:nvSpPr>
          <p:cNvPr id="2" name="Title 1">
            <a:extLst>
              <a:ext uri="{FF2B5EF4-FFF2-40B4-BE49-F238E27FC236}">
                <a16:creationId xmlns:a16="http://schemas.microsoft.com/office/drawing/2014/main" id="{F0DEB48E-2B27-DF71-EBB6-BB87CDCCCC9B}"/>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41646968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8"/>
            <a:ext cx="8229600" cy="3015940"/>
          </a:xfrm>
        </p:spPr>
        <p:txBody>
          <a:bodyPr>
            <a:normAutofit/>
          </a:bodyPr>
          <a:lstStyle/>
          <a:p>
            <a:pPr algn="just"/>
            <a:r>
              <a:rPr lang="en-US" sz="2200" dirty="0">
                <a:latin typeface="Times New Roman" panose="02020603050405020304" pitchFamily="18" charset="0"/>
                <a:cs typeface="Times New Roman" panose="02020603050405020304" pitchFamily="18" charset="0"/>
              </a:rPr>
              <a:t>So after the transformation, we can easily delimit the two classes using just a single line.</a:t>
            </a:r>
          </a:p>
          <a:p>
            <a:pPr algn="just"/>
            <a:r>
              <a:rPr lang="en-US" sz="2200" dirty="0">
                <a:latin typeface="Times New Roman" panose="02020603050405020304" pitchFamily="18" charset="0"/>
                <a:cs typeface="Times New Roman" panose="02020603050405020304" pitchFamily="18" charset="0"/>
              </a:rPr>
              <a:t>In real life applications we won’t have a simple straight line, but we will have lots of curves and high dimensions. In some cases we won’t have two hyperplanes which separates the data with no points between them, so </a:t>
            </a:r>
            <a:r>
              <a:rPr lang="en-US" sz="2200" b="1" dirty="0">
                <a:latin typeface="Times New Roman" panose="02020603050405020304" pitchFamily="18" charset="0"/>
                <a:cs typeface="Times New Roman" panose="02020603050405020304" pitchFamily="18" charset="0"/>
              </a:rPr>
              <a:t>we need some trade-offs, tolerance for outliers</a:t>
            </a:r>
            <a:r>
              <a:rPr lang="en-US" sz="2200" dirty="0">
                <a:latin typeface="Times New Roman" panose="02020603050405020304" pitchFamily="18" charset="0"/>
                <a:cs typeface="Times New Roman" panose="02020603050405020304" pitchFamily="18" charset="0"/>
              </a:rPr>
              <a:t>. Fortunately the SVM algorithm has a so-called </a:t>
            </a:r>
            <a:r>
              <a:rPr lang="en-US" sz="2200" b="1" dirty="0">
                <a:latin typeface="Times New Roman" panose="02020603050405020304" pitchFamily="18" charset="0"/>
                <a:cs typeface="Times New Roman" panose="02020603050405020304" pitchFamily="18" charset="0"/>
              </a:rPr>
              <a:t>regularization parameter</a:t>
            </a:r>
            <a:r>
              <a:rPr lang="en-US" sz="2200" dirty="0">
                <a:latin typeface="Times New Roman" panose="02020603050405020304" pitchFamily="18" charset="0"/>
                <a:cs typeface="Times New Roman" panose="02020603050405020304" pitchFamily="18" charset="0"/>
              </a:rPr>
              <a:t> to configure the trade-off and to tolerate outliers.</a:t>
            </a:r>
          </a:p>
          <a:p>
            <a:pPr marL="287020" indent="-274320" algn="just">
              <a:lnSpc>
                <a:spcPct val="150000"/>
              </a:lnSpc>
              <a:spcBef>
                <a:spcPts val="95"/>
              </a:spcBef>
              <a:buClr>
                <a:schemeClr val="tx1"/>
              </a:buClr>
              <a:buSzPct val="93181"/>
              <a:tabLst>
                <a:tab pos="286385" algn="l"/>
                <a:tab pos="287020" algn="l"/>
              </a:tabLst>
            </a:pPr>
            <a:endParaRPr lang="en-US" sz="1800" dirty="0"/>
          </a:p>
          <a:p>
            <a:pPr marL="287020" indent="-274320" algn="just">
              <a:lnSpc>
                <a:spcPct val="150000"/>
              </a:lnSpc>
              <a:spcBef>
                <a:spcPts val="95"/>
              </a:spcBef>
              <a:buClr>
                <a:schemeClr val="tx1"/>
              </a:buClr>
              <a:buSzPct val="93181"/>
              <a:tabLst>
                <a:tab pos="286385" algn="l"/>
                <a:tab pos="287020" algn="l"/>
              </a:tabLst>
            </a:pPr>
            <a:endParaRPr lang="en-US" sz="1800" dirty="0"/>
          </a:p>
          <a:p>
            <a:pPr marL="287020" indent="-274320" algn="just">
              <a:lnSpc>
                <a:spcPct val="150000"/>
              </a:lnSpc>
              <a:spcBef>
                <a:spcPts val="95"/>
              </a:spcBef>
              <a:buClr>
                <a:schemeClr val="tx1"/>
              </a:buClr>
              <a:buSzPct val="93181"/>
              <a:tabLst>
                <a:tab pos="286385" algn="l"/>
                <a:tab pos="287020" algn="l"/>
              </a:tabLst>
            </a:pPr>
            <a:endParaRPr lang="en-US" sz="1800" dirty="0"/>
          </a:p>
        </p:txBody>
      </p:sp>
      <p:sp>
        <p:nvSpPr>
          <p:cNvPr id="2" name="Title 1">
            <a:extLst>
              <a:ext uri="{FF2B5EF4-FFF2-40B4-BE49-F238E27FC236}">
                <a16:creationId xmlns:a16="http://schemas.microsoft.com/office/drawing/2014/main" id="{B52E93DA-3F34-A6FE-CB15-6848E29DB64D}"/>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3628204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0" indent="0" algn="just">
              <a:buNone/>
            </a:pPr>
            <a:r>
              <a:rPr lang="en-US" sz="2200" b="1" dirty="0"/>
              <a:t>Tuning Parameters</a:t>
            </a:r>
          </a:p>
          <a:p>
            <a:pPr algn="just"/>
            <a:r>
              <a:rPr lang="en-US" sz="2000" dirty="0">
                <a:latin typeface="Times New Roman" panose="02020603050405020304" pitchFamily="18" charset="0"/>
                <a:cs typeface="Times New Roman" panose="02020603050405020304" pitchFamily="18" charset="0"/>
              </a:rPr>
              <a:t>As we saw in the previous section </a:t>
            </a:r>
            <a:r>
              <a:rPr lang="en-US" sz="2000" b="1" dirty="0">
                <a:latin typeface="Times New Roman" panose="02020603050405020304" pitchFamily="18" charset="0"/>
                <a:cs typeface="Times New Roman" panose="02020603050405020304" pitchFamily="18" charset="0"/>
              </a:rPr>
              <a:t>choosing the right kernel is crucial</a:t>
            </a:r>
            <a:r>
              <a:rPr lang="en-US" sz="2000" dirty="0">
                <a:latin typeface="Times New Roman" panose="02020603050405020304" pitchFamily="18" charset="0"/>
                <a:cs typeface="Times New Roman" panose="02020603050405020304" pitchFamily="18" charset="0"/>
              </a:rPr>
              <a:t>, because if the transformation is incorrect, then the model can have very poor results. As a rule of thumb, </a:t>
            </a:r>
            <a:r>
              <a:rPr lang="en-US" sz="2000" b="1" dirty="0">
                <a:latin typeface="Times New Roman" panose="02020603050405020304" pitchFamily="18" charset="0"/>
                <a:cs typeface="Times New Roman" panose="02020603050405020304" pitchFamily="18" charset="0"/>
              </a:rPr>
              <a:t>always check if you have linear data</a:t>
            </a:r>
            <a:r>
              <a:rPr lang="en-US" sz="2000" dirty="0">
                <a:latin typeface="Times New Roman" panose="02020603050405020304" pitchFamily="18" charset="0"/>
                <a:cs typeface="Times New Roman" panose="02020603050405020304" pitchFamily="18" charset="0"/>
              </a:rPr>
              <a:t> and in that case always </a:t>
            </a:r>
            <a:r>
              <a:rPr lang="en-US" sz="2000" b="1" dirty="0">
                <a:latin typeface="Times New Roman" panose="02020603050405020304" pitchFamily="18" charset="0"/>
                <a:cs typeface="Times New Roman" panose="02020603050405020304" pitchFamily="18" charset="0"/>
              </a:rPr>
              <a:t>use linear SVM </a:t>
            </a:r>
            <a:r>
              <a:rPr lang="en-US" sz="2000" dirty="0">
                <a:latin typeface="Times New Roman" panose="02020603050405020304" pitchFamily="18" charset="0"/>
                <a:cs typeface="Times New Roman" panose="02020603050405020304" pitchFamily="18" charset="0"/>
              </a:rPr>
              <a:t>(linear kernel). </a:t>
            </a:r>
            <a:r>
              <a:rPr lang="en-US" sz="2000" b="1" dirty="0">
                <a:latin typeface="Times New Roman" panose="02020603050405020304" pitchFamily="18" charset="0"/>
                <a:cs typeface="Times New Roman" panose="02020603050405020304" pitchFamily="18" charset="0"/>
              </a:rPr>
              <a:t>Linear SVM is a parametric model</a:t>
            </a:r>
            <a:r>
              <a:rPr lang="en-US" sz="2000" dirty="0">
                <a:latin typeface="Times New Roman" panose="02020603050405020304" pitchFamily="18" charset="0"/>
                <a:cs typeface="Times New Roman" panose="02020603050405020304" pitchFamily="18" charset="0"/>
              </a:rPr>
              <a:t>, but an </a:t>
            </a:r>
            <a:r>
              <a:rPr lang="en-US" sz="2000" b="1" dirty="0">
                <a:latin typeface="Times New Roman" panose="02020603050405020304" pitchFamily="18" charset="0"/>
                <a:cs typeface="Times New Roman" panose="02020603050405020304" pitchFamily="18" charset="0"/>
              </a:rPr>
              <a:t>RBF kernel SVM isn’t</a:t>
            </a:r>
            <a:r>
              <a:rPr lang="en-US" sz="2000" dirty="0">
                <a:latin typeface="Times New Roman" panose="02020603050405020304" pitchFamily="18" charset="0"/>
                <a:cs typeface="Times New Roman" panose="02020603050405020304" pitchFamily="18" charset="0"/>
              </a:rPr>
              <a:t>, so the complexity of the latter grows with the size of the training set. Not only is </a:t>
            </a:r>
            <a:r>
              <a:rPr lang="en-US" sz="2000" b="1" dirty="0">
                <a:latin typeface="Times New Roman" panose="02020603050405020304" pitchFamily="18" charset="0"/>
                <a:cs typeface="Times New Roman" panose="02020603050405020304" pitchFamily="18" charset="0"/>
              </a:rPr>
              <a:t>more expensive to train an RBF kernel SVM</a:t>
            </a:r>
            <a:r>
              <a:rPr lang="en-US" sz="2000" dirty="0">
                <a:latin typeface="Times New Roman" panose="02020603050405020304" pitchFamily="18" charset="0"/>
                <a:cs typeface="Times New Roman" panose="02020603050405020304" pitchFamily="18" charset="0"/>
              </a:rPr>
              <a:t>, but you also have to </a:t>
            </a:r>
            <a:r>
              <a:rPr lang="en-US" sz="2000" b="1" dirty="0">
                <a:latin typeface="Times New Roman" panose="02020603050405020304" pitchFamily="18" charset="0"/>
                <a:cs typeface="Times New Roman" panose="02020603050405020304" pitchFamily="18" charset="0"/>
              </a:rPr>
              <a:t>keep the kernel matrix around</a:t>
            </a:r>
            <a:r>
              <a:rPr lang="en-US" sz="2000" dirty="0">
                <a:latin typeface="Times New Roman" panose="02020603050405020304" pitchFamily="18" charset="0"/>
                <a:cs typeface="Times New Roman" panose="02020603050405020304" pitchFamily="18" charset="0"/>
              </a:rPr>
              <a:t>, and the </a:t>
            </a:r>
            <a:r>
              <a:rPr lang="en-US" sz="2000" b="1" dirty="0">
                <a:latin typeface="Times New Roman" panose="02020603050405020304" pitchFamily="18" charset="0"/>
                <a:cs typeface="Times New Roman" panose="02020603050405020304" pitchFamily="18" charset="0"/>
              </a:rPr>
              <a:t>projection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into</a:t>
            </a:r>
            <a:r>
              <a:rPr lang="en-US" sz="2000" dirty="0">
                <a:latin typeface="Times New Roman" panose="02020603050405020304" pitchFamily="18" charset="0"/>
                <a:cs typeface="Times New Roman" panose="02020603050405020304" pitchFamily="18" charset="0"/>
              </a:rPr>
              <a:t> this “infinite” </a:t>
            </a:r>
            <a:r>
              <a:rPr lang="en-US" sz="2000" b="1" dirty="0">
                <a:latin typeface="Times New Roman" panose="02020603050405020304" pitchFamily="18" charset="0"/>
                <a:cs typeface="Times New Roman" panose="02020603050405020304" pitchFamily="18" charset="0"/>
              </a:rPr>
              <a:t>higher dimensional space</a:t>
            </a:r>
            <a:r>
              <a:rPr lang="en-US" sz="2000" dirty="0">
                <a:latin typeface="Times New Roman" panose="02020603050405020304" pitchFamily="18" charset="0"/>
                <a:cs typeface="Times New Roman" panose="02020603050405020304" pitchFamily="18" charset="0"/>
              </a:rPr>
              <a:t> where the data becomes linearly separable is </a:t>
            </a:r>
            <a:r>
              <a:rPr lang="en-US" sz="2000" b="1" dirty="0">
                <a:latin typeface="Times New Roman" panose="02020603050405020304" pitchFamily="18" charset="0"/>
                <a:cs typeface="Times New Roman" panose="02020603050405020304" pitchFamily="18" charset="0"/>
              </a:rPr>
              <a:t>more expensive</a:t>
            </a:r>
            <a:r>
              <a:rPr lang="en-US" sz="2000" dirty="0">
                <a:latin typeface="Times New Roman" panose="02020603050405020304" pitchFamily="18" charset="0"/>
                <a:cs typeface="Times New Roman" panose="02020603050405020304" pitchFamily="18" charset="0"/>
              </a:rPr>
              <a:t> as well during prediction. Furthermore, you have </a:t>
            </a:r>
            <a:r>
              <a:rPr lang="en-US" sz="2000" b="1" dirty="0">
                <a:latin typeface="Times New Roman" panose="02020603050405020304" pitchFamily="18" charset="0"/>
                <a:cs typeface="Times New Roman" panose="02020603050405020304" pitchFamily="18" charset="0"/>
              </a:rPr>
              <a:t>more hyperparameters to tune</a:t>
            </a:r>
            <a:r>
              <a:rPr lang="en-US" sz="2000" dirty="0">
                <a:latin typeface="Times New Roman" panose="02020603050405020304" pitchFamily="18" charset="0"/>
                <a:cs typeface="Times New Roman" panose="02020603050405020304" pitchFamily="18" charset="0"/>
              </a:rPr>
              <a:t>, so model selection is more expensive as well! And finally, it’s much </a:t>
            </a:r>
            <a:r>
              <a:rPr lang="en-US" sz="2000" b="1" dirty="0">
                <a:latin typeface="Times New Roman" panose="02020603050405020304" pitchFamily="18" charset="0"/>
                <a:cs typeface="Times New Roman" panose="02020603050405020304" pitchFamily="18" charset="0"/>
              </a:rPr>
              <a:t>easier to overfit</a:t>
            </a:r>
            <a:r>
              <a:rPr lang="en-US" sz="2000" dirty="0">
                <a:latin typeface="Times New Roman" panose="02020603050405020304" pitchFamily="18" charset="0"/>
                <a:cs typeface="Times New Roman" panose="02020603050405020304" pitchFamily="18" charset="0"/>
              </a:rPr>
              <a:t> a complex model!</a:t>
            </a:r>
          </a:p>
          <a:p>
            <a:pPr marL="287020" indent="-274320" algn="just">
              <a:lnSpc>
                <a:spcPct val="150000"/>
              </a:lnSpc>
              <a:spcBef>
                <a:spcPts val="95"/>
              </a:spcBef>
              <a:buClr>
                <a:schemeClr val="tx1"/>
              </a:buClr>
              <a:buSzPct val="93181"/>
              <a:tabLst>
                <a:tab pos="286385" algn="l"/>
                <a:tab pos="287020" algn="l"/>
              </a:tabLst>
            </a:pPr>
            <a:endParaRPr lang="en-US" sz="1800" dirty="0"/>
          </a:p>
          <a:p>
            <a:pPr marL="287020" indent="-274320" algn="just">
              <a:lnSpc>
                <a:spcPct val="150000"/>
              </a:lnSpc>
              <a:spcBef>
                <a:spcPts val="95"/>
              </a:spcBef>
              <a:buClr>
                <a:schemeClr val="tx1"/>
              </a:buClr>
              <a:buSzPct val="93181"/>
              <a:tabLst>
                <a:tab pos="286385" algn="l"/>
                <a:tab pos="287020" algn="l"/>
              </a:tabLst>
            </a:pPr>
            <a:endParaRPr lang="en-US" sz="1800" dirty="0"/>
          </a:p>
          <a:p>
            <a:pPr marL="287020" indent="-274320" algn="just">
              <a:lnSpc>
                <a:spcPct val="150000"/>
              </a:lnSpc>
              <a:spcBef>
                <a:spcPts val="95"/>
              </a:spcBef>
              <a:buClr>
                <a:schemeClr val="tx1"/>
              </a:buClr>
              <a:buSzPct val="93181"/>
              <a:tabLst>
                <a:tab pos="286385" algn="l"/>
                <a:tab pos="287020" algn="l"/>
              </a:tabLst>
            </a:pPr>
            <a:endParaRPr lang="en-US" sz="1800" dirty="0"/>
          </a:p>
        </p:txBody>
      </p:sp>
      <p:sp>
        <p:nvSpPr>
          <p:cNvPr id="2" name="Title 1">
            <a:extLst>
              <a:ext uri="{FF2B5EF4-FFF2-40B4-BE49-F238E27FC236}">
                <a16:creationId xmlns:a16="http://schemas.microsoft.com/office/drawing/2014/main" id="{3C6124F8-0448-1DAD-3A6E-99E6B3C43118}"/>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41845454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913508"/>
            <a:ext cx="8229600" cy="4602163"/>
          </a:xfrm>
        </p:spPr>
        <p:txBody>
          <a:bodyPr>
            <a:normAutofit/>
          </a:bodyPr>
          <a:lstStyle/>
          <a:p>
            <a:pPr marL="0" indent="0">
              <a:buNone/>
            </a:pPr>
            <a:r>
              <a:rPr lang="en-US" sz="2200" b="1" dirty="0">
                <a:latin typeface="Times New Roman" panose="02020603050405020304" pitchFamily="18" charset="0"/>
                <a:cs typeface="Times New Roman" panose="02020603050405020304" pitchFamily="18" charset="0"/>
              </a:rPr>
              <a:t>Regularization</a:t>
            </a:r>
          </a:p>
          <a:p>
            <a:r>
              <a:rPr lang="en-US" sz="2000" dirty="0">
                <a:latin typeface="Times New Roman" panose="02020603050405020304" pitchFamily="18" charset="0"/>
                <a:cs typeface="Times New Roman" panose="02020603050405020304" pitchFamily="18" charset="0"/>
              </a:rPr>
              <a:t>The Regularization Parameter (in python it’s called C) tells the SVM optimization how much you want to avoid miss classifying each training example.</a:t>
            </a:r>
          </a:p>
          <a:p>
            <a:r>
              <a:rPr lang="en-US" sz="2000" dirty="0">
                <a:latin typeface="Times New Roman" panose="02020603050405020304" pitchFamily="18" charset="0"/>
                <a:cs typeface="Times New Roman" panose="02020603050405020304" pitchFamily="18" charset="0"/>
              </a:rPr>
              <a:t>If the C is higher, the optimization will choose smaller margin hyperplane, so training data miss classification rate will be lower.</a:t>
            </a:r>
          </a:p>
          <a:p>
            <a:r>
              <a:rPr lang="en-US" sz="2000" dirty="0">
                <a:latin typeface="Times New Roman" panose="02020603050405020304" pitchFamily="18" charset="0"/>
                <a:cs typeface="Times New Roman" panose="02020603050405020304" pitchFamily="18" charset="0"/>
              </a:rPr>
              <a:t>On the other hand, if the C is low, then the margin will be big, even if there will be miss classified training data examples. This is shown in the following two diagrams:</a:t>
            </a:r>
          </a:p>
          <a:p>
            <a:pPr marL="287020" indent="-274320">
              <a:lnSpc>
                <a:spcPct val="150000"/>
              </a:lnSpc>
              <a:spcBef>
                <a:spcPts val="95"/>
              </a:spcBef>
              <a:buClr>
                <a:schemeClr val="tx1"/>
              </a:buClr>
              <a:buSzPct val="93181"/>
              <a:tabLst>
                <a:tab pos="286385" algn="l"/>
                <a:tab pos="287020" algn="l"/>
              </a:tabLst>
            </a:pPr>
            <a:endParaRPr lang="en-US" sz="1600" dirty="0"/>
          </a:p>
          <a:p>
            <a:pPr marL="287020" indent="-274320">
              <a:lnSpc>
                <a:spcPct val="150000"/>
              </a:lnSpc>
              <a:spcBef>
                <a:spcPts val="95"/>
              </a:spcBef>
              <a:buClr>
                <a:schemeClr val="tx1"/>
              </a:buClr>
              <a:buSzPct val="93181"/>
              <a:tabLst>
                <a:tab pos="286385" algn="l"/>
                <a:tab pos="287020" algn="l"/>
              </a:tabLst>
            </a:pPr>
            <a:endParaRPr lang="en-US" sz="1600" dirty="0"/>
          </a:p>
          <a:p>
            <a:pPr marL="287020" indent="-274320">
              <a:lnSpc>
                <a:spcPct val="150000"/>
              </a:lnSpc>
              <a:spcBef>
                <a:spcPts val="95"/>
              </a:spcBef>
              <a:buClr>
                <a:schemeClr val="tx1"/>
              </a:buClr>
              <a:buSzPct val="93181"/>
              <a:tabLst>
                <a:tab pos="286385" algn="l"/>
                <a:tab pos="287020" algn="l"/>
              </a:tabLst>
            </a:pPr>
            <a:endParaRPr lang="en-US" sz="1600" dirty="0"/>
          </a:p>
        </p:txBody>
      </p:sp>
      <p:pic>
        <p:nvPicPr>
          <p:cNvPr id="3" name="Picture 2">
            <a:extLst>
              <a:ext uri="{FF2B5EF4-FFF2-40B4-BE49-F238E27FC236}">
                <a16:creationId xmlns:a16="http://schemas.microsoft.com/office/drawing/2014/main" id="{7AD9384E-6E6A-4197-BF4D-348D5A125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900" y="4046840"/>
            <a:ext cx="6705600" cy="2583756"/>
          </a:xfrm>
          <a:prstGeom prst="rect">
            <a:avLst/>
          </a:prstGeom>
        </p:spPr>
      </p:pic>
      <p:sp>
        <p:nvSpPr>
          <p:cNvPr id="2" name="Title 1">
            <a:extLst>
              <a:ext uri="{FF2B5EF4-FFF2-40B4-BE49-F238E27FC236}">
                <a16:creationId xmlns:a16="http://schemas.microsoft.com/office/drawing/2014/main" id="{39B99947-68B8-A210-418D-E40D43F8B70B}"/>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15750268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0" indent="0">
              <a:buNone/>
            </a:pPr>
            <a:r>
              <a:rPr lang="en-US" sz="2200" b="1" dirty="0">
                <a:latin typeface="Times New Roman" panose="02020603050405020304" pitchFamily="18" charset="0"/>
                <a:cs typeface="Times New Roman" panose="02020603050405020304" pitchFamily="18" charset="0"/>
              </a:rPr>
              <a:t>Gamma</a:t>
            </a:r>
          </a:p>
          <a:p>
            <a:r>
              <a:rPr lang="en-US" sz="2000" dirty="0">
                <a:latin typeface="Times New Roman" panose="02020603050405020304" pitchFamily="18" charset="0"/>
                <a:cs typeface="Times New Roman" panose="02020603050405020304" pitchFamily="18" charset="0"/>
              </a:rPr>
              <a:t>The next important parameter is </a:t>
            </a:r>
            <a:r>
              <a:rPr lang="en-US" sz="2000" b="1" dirty="0">
                <a:latin typeface="Times New Roman" panose="02020603050405020304" pitchFamily="18" charset="0"/>
                <a:cs typeface="Times New Roman" panose="02020603050405020304" pitchFamily="18" charset="0"/>
              </a:rPr>
              <a:t>Gamma</a:t>
            </a:r>
            <a:r>
              <a:rPr lang="en-US" sz="2000" dirty="0">
                <a:latin typeface="Times New Roman" panose="02020603050405020304" pitchFamily="18" charset="0"/>
                <a:cs typeface="Times New Roman" panose="02020603050405020304" pitchFamily="18" charset="0"/>
              </a:rPr>
              <a:t>. The gamma parameter defines </a:t>
            </a:r>
            <a:r>
              <a:rPr lang="en-US" sz="2000" b="1" dirty="0">
                <a:latin typeface="Times New Roman" panose="02020603050405020304" pitchFamily="18" charset="0"/>
                <a:cs typeface="Times New Roman" panose="02020603050405020304" pitchFamily="18" charset="0"/>
              </a:rPr>
              <a:t>how far the influence of a single training example reaches</a:t>
            </a:r>
            <a:r>
              <a:rPr lang="en-US" sz="2000" dirty="0">
                <a:latin typeface="Times New Roman" panose="02020603050405020304" pitchFamily="18" charset="0"/>
                <a:cs typeface="Times New Roman" panose="02020603050405020304" pitchFamily="18" charset="0"/>
              </a:rPr>
              <a:t>. This means that </a:t>
            </a:r>
            <a:r>
              <a:rPr lang="en-US" sz="2000" b="1" dirty="0">
                <a:latin typeface="Times New Roman" panose="02020603050405020304" pitchFamily="18" charset="0"/>
                <a:cs typeface="Times New Roman" panose="02020603050405020304" pitchFamily="18" charset="0"/>
              </a:rPr>
              <a:t>high Gamma</a:t>
            </a:r>
            <a:r>
              <a:rPr lang="en-US" sz="2000" dirty="0">
                <a:latin typeface="Times New Roman" panose="02020603050405020304" pitchFamily="18" charset="0"/>
                <a:cs typeface="Times New Roman" panose="02020603050405020304" pitchFamily="18" charset="0"/>
              </a:rPr>
              <a:t> will consider only points </a:t>
            </a:r>
            <a:r>
              <a:rPr lang="en-US" sz="2000" b="1" dirty="0">
                <a:latin typeface="Times New Roman" panose="02020603050405020304" pitchFamily="18" charset="0"/>
                <a:cs typeface="Times New Roman" panose="02020603050405020304" pitchFamily="18" charset="0"/>
              </a:rPr>
              <a:t>close</a:t>
            </a:r>
            <a:r>
              <a:rPr lang="en-US" sz="2000" dirty="0">
                <a:latin typeface="Times New Roman" panose="02020603050405020304" pitchFamily="18" charset="0"/>
                <a:cs typeface="Times New Roman" panose="02020603050405020304" pitchFamily="18" charset="0"/>
              </a:rPr>
              <a:t> to the plausible hyperplane and </a:t>
            </a:r>
            <a:r>
              <a:rPr lang="en-US" sz="2000" b="1" dirty="0">
                <a:latin typeface="Times New Roman" panose="02020603050405020304" pitchFamily="18" charset="0"/>
                <a:cs typeface="Times New Roman" panose="02020603050405020304" pitchFamily="18" charset="0"/>
              </a:rPr>
              <a:t>low</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Gamma</a:t>
            </a:r>
            <a:r>
              <a:rPr lang="en-US" sz="2000" dirty="0">
                <a:latin typeface="Times New Roman" panose="02020603050405020304" pitchFamily="18" charset="0"/>
                <a:cs typeface="Times New Roman" panose="02020603050405020304" pitchFamily="18" charset="0"/>
              </a:rPr>
              <a:t> will consider </a:t>
            </a:r>
            <a:r>
              <a:rPr lang="en-US" sz="2000" b="1" dirty="0">
                <a:latin typeface="Times New Roman" panose="02020603050405020304" pitchFamily="18" charset="0"/>
                <a:cs typeface="Times New Roman" panose="02020603050405020304" pitchFamily="18" charset="0"/>
              </a:rPr>
              <a:t>points at greater distance</a:t>
            </a:r>
            <a:r>
              <a:rPr lang="en-US" sz="2000" dirty="0">
                <a:latin typeface="Times New Roman" panose="02020603050405020304" pitchFamily="18" charset="0"/>
                <a:cs typeface="Times New Roman" panose="02020603050405020304" pitchFamily="18" charset="0"/>
              </a:rPr>
              <a:t>.</a:t>
            </a:r>
          </a:p>
          <a:p>
            <a:pPr marL="287020" indent="-274320">
              <a:lnSpc>
                <a:spcPct val="150000"/>
              </a:lnSpc>
              <a:spcBef>
                <a:spcPts val="95"/>
              </a:spcBef>
              <a:buClr>
                <a:schemeClr val="tx1"/>
              </a:buClr>
              <a:buSzPct val="93181"/>
              <a:tabLst>
                <a:tab pos="286385" algn="l"/>
                <a:tab pos="287020" algn="l"/>
              </a:tabLst>
            </a:pPr>
            <a:endParaRPr lang="en-US" sz="1800" dirty="0"/>
          </a:p>
          <a:p>
            <a:pPr marL="287020" indent="-274320">
              <a:lnSpc>
                <a:spcPct val="150000"/>
              </a:lnSpc>
              <a:spcBef>
                <a:spcPts val="95"/>
              </a:spcBef>
              <a:buClr>
                <a:schemeClr val="tx1"/>
              </a:buClr>
              <a:buSzPct val="93181"/>
              <a:tabLst>
                <a:tab pos="286385" algn="l"/>
                <a:tab pos="287020" algn="l"/>
              </a:tabLst>
            </a:pPr>
            <a:endParaRPr lang="en-US" sz="1800" dirty="0"/>
          </a:p>
          <a:p>
            <a:pPr marL="287020" indent="-274320">
              <a:lnSpc>
                <a:spcPct val="150000"/>
              </a:lnSpc>
              <a:spcBef>
                <a:spcPts val="95"/>
              </a:spcBef>
              <a:buClr>
                <a:schemeClr val="tx1"/>
              </a:buClr>
              <a:buSzPct val="93181"/>
              <a:tabLst>
                <a:tab pos="286385" algn="l"/>
                <a:tab pos="287020" algn="l"/>
              </a:tabLst>
            </a:pPr>
            <a:endParaRPr lang="en-US" sz="1800" dirty="0"/>
          </a:p>
        </p:txBody>
      </p:sp>
      <p:pic>
        <p:nvPicPr>
          <p:cNvPr id="3" name="Picture 2">
            <a:extLst>
              <a:ext uri="{FF2B5EF4-FFF2-40B4-BE49-F238E27FC236}">
                <a16:creationId xmlns:a16="http://schemas.microsoft.com/office/drawing/2014/main" id="{C6840A7E-5136-405F-A9CE-F3F0E53BE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699" y="3060905"/>
            <a:ext cx="6742602" cy="2825471"/>
          </a:xfrm>
          <a:prstGeom prst="rect">
            <a:avLst/>
          </a:prstGeom>
        </p:spPr>
      </p:pic>
      <p:sp>
        <p:nvSpPr>
          <p:cNvPr id="2" name="Title 1">
            <a:extLst>
              <a:ext uri="{FF2B5EF4-FFF2-40B4-BE49-F238E27FC236}">
                <a16:creationId xmlns:a16="http://schemas.microsoft.com/office/drawing/2014/main" id="{559586DE-B57D-1478-7585-EB66C3FF441E}"/>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63917500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518993"/>
            <a:ext cx="8229600" cy="2880016"/>
          </a:xfrm>
        </p:spPr>
        <p:txBody>
          <a:bodyPr>
            <a:normAutofit/>
          </a:bodyPr>
          <a:lstStyle/>
          <a:p>
            <a:r>
              <a:rPr lang="en-US" sz="2000" dirty="0">
                <a:latin typeface="Times New Roman" panose="02020603050405020304" pitchFamily="18" charset="0"/>
                <a:cs typeface="Times New Roman" panose="02020603050405020304" pitchFamily="18" charset="0"/>
              </a:rPr>
              <a:t>As you can see, decreasing the Gamma will result that finding the correct hyperplane will consider points at greater distances so more and more points will be used (green lines indicates which points were considered when finding the optimal hyperplane).</a:t>
            </a:r>
          </a:p>
          <a:p>
            <a:pPr marL="0" indent="0">
              <a:buNone/>
            </a:pPr>
            <a:r>
              <a:rPr lang="en-US" sz="2000" b="1" dirty="0">
                <a:latin typeface="Times New Roman" panose="02020603050405020304" pitchFamily="18" charset="0"/>
                <a:cs typeface="Times New Roman" panose="02020603050405020304" pitchFamily="18" charset="0"/>
              </a:rPr>
              <a:t>Margin</a:t>
            </a:r>
          </a:p>
          <a:p>
            <a:r>
              <a:rPr lang="en-US" sz="2000" dirty="0">
                <a:latin typeface="Times New Roman" panose="02020603050405020304" pitchFamily="18" charset="0"/>
                <a:cs typeface="Times New Roman" panose="02020603050405020304" pitchFamily="18" charset="0"/>
              </a:rPr>
              <a:t>The last parameter is the margin. We’ve already talked about margin, higher margin results better model, so better classification (or prediction). The margin should be always maximized.</a:t>
            </a:r>
          </a:p>
          <a:p>
            <a:pPr marL="287020" indent="-27432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endParaRPr lang="en-US" sz="2000" dirty="0"/>
          </a:p>
        </p:txBody>
      </p:sp>
      <p:sp>
        <p:nvSpPr>
          <p:cNvPr id="2" name="Title 1">
            <a:extLst>
              <a:ext uri="{FF2B5EF4-FFF2-40B4-BE49-F238E27FC236}">
                <a16:creationId xmlns:a16="http://schemas.microsoft.com/office/drawing/2014/main" id="{58A386A6-ED4A-2090-9074-2E3B034097DD}"/>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2244150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3412699" y="131050"/>
            <a:ext cx="3917198" cy="418518"/>
          </a:xfrm>
          <a:noFill/>
          <a:ln>
            <a:noFill/>
          </a:ln>
        </p:spPr>
        <p:txBody>
          <a:bodyPr>
            <a:noAutofit/>
          </a:bodyPr>
          <a:lstStyle/>
          <a:p>
            <a:r>
              <a:rPr lang="en-IN" sz="2400" b="1" dirty="0">
                <a:latin typeface="+mn-lt"/>
              </a:rPr>
              <a:t>Use Case: Regression?</a:t>
            </a:r>
            <a:endParaRPr lang="en-US" sz="2400" b="1"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98989" y="1300770"/>
            <a:ext cx="2261834" cy="1412948"/>
          </a:xfrm>
          <a:prstGeom prst="rect">
            <a:avLst/>
          </a:prstGeom>
        </p:spPr>
      </p:pic>
      <p:pic>
        <p:nvPicPr>
          <p:cNvPr id="6" name="Picture 5">
            <a:extLst>
              <a:ext uri="{FF2B5EF4-FFF2-40B4-BE49-F238E27FC236}">
                <a16:creationId xmlns:a16="http://schemas.microsoft.com/office/drawing/2014/main" id="{A2D12874-9C94-4522-B711-C08808A801DC}"/>
              </a:ext>
            </a:extLst>
          </p:cNvPr>
          <p:cNvPicPr>
            <a:picLocks noChangeAspect="1"/>
          </p:cNvPicPr>
          <p:nvPr/>
        </p:nvPicPr>
        <p:blipFill>
          <a:blip r:embed="rId3"/>
          <a:stretch>
            <a:fillRect/>
          </a:stretch>
        </p:blipFill>
        <p:spPr>
          <a:xfrm>
            <a:off x="746234" y="2688322"/>
            <a:ext cx="8114589" cy="3436883"/>
          </a:xfrm>
          <a:prstGeom prst="rect">
            <a:avLst/>
          </a:prstGeom>
        </p:spPr>
      </p:pic>
    </p:spTree>
    <p:extLst>
      <p:ext uri="{BB962C8B-B14F-4D97-AF65-F5344CB8AC3E}">
        <p14:creationId xmlns:p14="http://schemas.microsoft.com/office/powerpoint/2010/main" val="36854587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6249"/>
            <a:ext cx="8229600" cy="4601271"/>
          </a:xfrm>
        </p:spPr>
        <p:txBody>
          <a:bodyPr>
            <a:normAutofit fontScale="92500" lnSpcReduction="20000"/>
          </a:bodyPr>
          <a:lstStyle/>
          <a:p>
            <a:pPr marL="0" indent="0">
              <a:buNone/>
            </a:pPr>
            <a:r>
              <a:rPr lang="en-US" sz="2000" dirty="0">
                <a:latin typeface="Times New Roman" panose="02020603050405020304" pitchFamily="18" charset="0"/>
                <a:cs typeface="Times New Roman" panose="02020603050405020304" pitchFamily="18" charset="0"/>
              </a:rPr>
              <a:t>The most important parameters are:</a:t>
            </a:r>
          </a:p>
          <a:p>
            <a:pPr>
              <a:buFont typeface="+mj-lt"/>
              <a:buAutoNum type="arabicPeriod"/>
            </a:pPr>
            <a:r>
              <a:rPr lang="en-US" sz="2000" dirty="0">
                <a:latin typeface="Times New Roman" panose="02020603050405020304" pitchFamily="18" charset="0"/>
                <a:cs typeface="Times New Roman" panose="02020603050405020304" pitchFamily="18" charset="0"/>
              </a:rPr>
              <a:t>kernel: the kernel type to be used. The most common kernels are </a:t>
            </a:r>
            <a:r>
              <a:rPr lang="en-US" sz="2000" dirty="0" err="1">
                <a:latin typeface="Times New Roman" panose="02020603050405020304" pitchFamily="18" charset="0"/>
                <a:cs typeface="Times New Roman" panose="02020603050405020304" pitchFamily="18" charset="0"/>
              </a:rPr>
              <a:t>rbf</a:t>
            </a:r>
            <a:r>
              <a:rPr lang="en-US" sz="2000" dirty="0">
                <a:latin typeface="Times New Roman" panose="02020603050405020304" pitchFamily="18" charset="0"/>
                <a:cs typeface="Times New Roman" panose="02020603050405020304" pitchFamily="18" charset="0"/>
              </a:rPr>
              <a:t> (this is the default value), poly or sigmoid, but you can also create your own kernel.</a:t>
            </a:r>
          </a:p>
          <a:p>
            <a:pPr>
              <a:buFont typeface="+mj-lt"/>
              <a:buAutoNum type="arabicPeriod"/>
            </a:pPr>
            <a:r>
              <a:rPr lang="en-US" sz="2000" dirty="0">
                <a:latin typeface="Times New Roman" panose="02020603050405020304" pitchFamily="18" charset="0"/>
                <a:cs typeface="Times New Roman" panose="02020603050405020304" pitchFamily="18" charset="0"/>
              </a:rPr>
              <a:t>C: this is the regularization parameter described in the </a:t>
            </a:r>
            <a:r>
              <a:rPr lang="en-US" sz="2000" dirty="0">
                <a:latin typeface="Times New Roman" panose="02020603050405020304" pitchFamily="18" charset="0"/>
                <a:cs typeface="Times New Roman" panose="02020603050405020304" pitchFamily="18" charset="0"/>
                <a:hlinkClick r:id="rId2"/>
              </a:rPr>
              <a:t>Tuning Parameters</a:t>
            </a:r>
            <a:r>
              <a:rPr lang="en-US" sz="2000" dirty="0">
                <a:latin typeface="Times New Roman" panose="02020603050405020304" pitchFamily="18" charset="0"/>
                <a:cs typeface="Times New Roman" panose="02020603050405020304" pitchFamily="18" charset="0"/>
              </a:rPr>
              <a:t> section</a:t>
            </a:r>
          </a:p>
          <a:p>
            <a:pPr>
              <a:buFont typeface="+mj-lt"/>
              <a:buAutoNum type="arabicPeriod"/>
            </a:pPr>
            <a:r>
              <a:rPr lang="en-US" sz="2000" dirty="0">
                <a:latin typeface="Times New Roman" panose="02020603050405020304" pitchFamily="18" charset="0"/>
                <a:cs typeface="Times New Roman" panose="02020603050405020304" pitchFamily="18" charset="0"/>
              </a:rPr>
              <a:t>gamma: this was also described in the </a:t>
            </a:r>
            <a:r>
              <a:rPr lang="en-US" sz="2000" dirty="0">
                <a:latin typeface="Times New Roman" panose="02020603050405020304" pitchFamily="18" charset="0"/>
                <a:cs typeface="Times New Roman" panose="02020603050405020304" pitchFamily="18" charset="0"/>
                <a:hlinkClick r:id="rId2"/>
              </a:rPr>
              <a:t>Tuning Parameters</a:t>
            </a:r>
            <a:r>
              <a:rPr lang="en-US" sz="2000" dirty="0">
                <a:latin typeface="Times New Roman" panose="02020603050405020304" pitchFamily="18" charset="0"/>
                <a:cs typeface="Times New Roman" panose="02020603050405020304" pitchFamily="18" charset="0"/>
              </a:rPr>
              <a:t> section</a:t>
            </a:r>
          </a:p>
          <a:p>
            <a:pPr>
              <a:buFont typeface="+mj-lt"/>
              <a:buAutoNum type="arabicPeriod"/>
            </a:pPr>
            <a:r>
              <a:rPr lang="en-US" sz="2000" dirty="0">
                <a:latin typeface="Times New Roman" panose="02020603050405020304" pitchFamily="18" charset="0"/>
                <a:cs typeface="Times New Roman" panose="02020603050405020304" pitchFamily="18" charset="0"/>
              </a:rPr>
              <a:t>degree: it is used only if the chosen kernel is poly and sets the degree of the </a:t>
            </a:r>
            <a:r>
              <a:rPr lang="en-US" sz="2000" dirty="0" err="1">
                <a:latin typeface="Times New Roman" panose="02020603050405020304" pitchFamily="18" charset="0"/>
                <a:cs typeface="Times New Roman" panose="02020603050405020304" pitchFamily="18" charset="0"/>
              </a:rPr>
              <a:t>polinom</a:t>
            </a:r>
            <a:endParaRPr lang="en-US" sz="2000" dirty="0">
              <a:latin typeface="Times New Roman" panose="02020603050405020304" pitchFamily="18" charset="0"/>
              <a:cs typeface="Times New Roman" panose="02020603050405020304" pitchFamily="18" charset="0"/>
            </a:endParaRPr>
          </a:p>
          <a:p>
            <a:pPr>
              <a:buFont typeface="+mj-lt"/>
              <a:buAutoNum type="arabicPeriod"/>
            </a:pPr>
            <a:r>
              <a:rPr lang="en-US" sz="2000" dirty="0">
                <a:latin typeface="Times New Roman" panose="02020603050405020304" pitchFamily="18" charset="0"/>
                <a:cs typeface="Times New Roman" panose="02020603050405020304" pitchFamily="18" charset="0"/>
              </a:rPr>
              <a:t>probability: this is a </a:t>
            </a:r>
            <a:r>
              <a:rPr lang="en-US" sz="2000" dirty="0" err="1">
                <a:latin typeface="Times New Roman" panose="02020603050405020304" pitchFamily="18" charset="0"/>
                <a:cs typeface="Times New Roman" panose="02020603050405020304" pitchFamily="18" charset="0"/>
              </a:rPr>
              <a:t>boolean</a:t>
            </a:r>
            <a:r>
              <a:rPr lang="en-US" sz="2000" dirty="0">
                <a:latin typeface="Times New Roman" panose="02020603050405020304" pitchFamily="18" charset="0"/>
                <a:cs typeface="Times New Roman" panose="02020603050405020304" pitchFamily="18" charset="0"/>
              </a:rPr>
              <a:t> parameter and if it’s true, then the model will return for each prediction, the vector of probabilities of belonging to each class of the response variable. So basically it will give you the confidences for each prediction.</a:t>
            </a:r>
          </a:p>
          <a:p>
            <a:pPr>
              <a:buFont typeface="+mj-lt"/>
              <a:buAutoNum type="arabicPeriod"/>
            </a:pPr>
            <a:r>
              <a:rPr lang="en-US" sz="2000" dirty="0">
                <a:latin typeface="Times New Roman" panose="02020603050405020304" pitchFamily="18" charset="0"/>
                <a:cs typeface="Times New Roman" panose="02020603050405020304" pitchFamily="18" charset="0"/>
              </a:rPr>
              <a:t>shrinking: this shows whether or not you want a shrinking heuristic used in your optimization of the SVM, which is used in </a:t>
            </a:r>
            <a:r>
              <a:rPr lang="en-US" sz="2000" dirty="0">
                <a:latin typeface="Times New Roman" panose="02020603050405020304" pitchFamily="18" charset="0"/>
                <a:cs typeface="Times New Roman" panose="02020603050405020304" pitchFamily="18" charset="0"/>
                <a:hlinkClick r:id="rId3"/>
              </a:rPr>
              <a:t>Sequential Minimal Optimization</a:t>
            </a:r>
            <a:r>
              <a:rPr lang="en-US" sz="2000" dirty="0">
                <a:latin typeface="Times New Roman" panose="02020603050405020304" pitchFamily="18" charset="0"/>
                <a:cs typeface="Times New Roman" panose="02020603050405020304" pitchFamily="18" charset="0"/>
              </a:rPr>
              <a:t>. It’s default value is true, an if you don’t have a good reason, please don’t change this value to false, because shrinking will greatly improve your performance, for very little loss in terms of accuracy in most cases.</a:t>
            </a:r>
          </a:p>
          <a:p>
            <a:pPr marL="287020" indent="-274320">
              <a:lnSpc>
                <a:spcPct val="150000"/>
              </a:lnSpc>
              <a:spcBef>
                <a:spcPts val="95"/>
              </a:spcBef>
              <a:buClr>
                <a:schemeClr val="tx1"/>
              </a:buClr>
              <a:buSzPct val="93181"/>
              <a:tabLst>
                <a:tab pos="286385" algn="l"/>
                <a:tab pos="287020" algn="l"/>
              </a:tabLst>
            </a:pPr>
            <a:endParaRPr lang="en-US" sz="1800" dirty="0"/>
          </a:p>
          <a:p>
            <a:pPr marL="287020" indent="-274320">
              <a:lnSpc>
                <a:spcPct val="150000"/>
              </a:lnSpc>
              <a:spcBef>
                <a:spcPts val="95"/>
              </a:spcBef>
              <a:buClr>
                <a:schemeClr val="tx1"/>
              </a:buClr>
              <a:buSzPct val="93181"/>
              <a:tabLst>
                <a:tab pos="286385" algn="l"/>
                <a:tab pos="287020" algn="l"/>
              </a:tabLst>
            </a:pPr>
            <a:endParaRPr lang="en-US" sz="1800" dirty="0"/>
          </a:p>
          <a:p>
            <a:pPr marL="287020" indent="-274320">
              <a:lnSpc>
                <a:spcPct val="150000"/>
              </a:lnSpc>
              <a:spcBef>
                <a:spcPts val="95"/>
              </a:spcBef>
              <a:buClr>
                <a:schemeClr val="tx1"/>
              </a:buClr>
              <a:buSzPct val="93181"/>
              <a:tabLst>
                <a:tab pos="286385" algn="l"/>
                <a:tab pos="287020" algn="l"/>
              </a:tabLst>
            </a:pPr>
            <a:endParaRPr lang="en-US" sz="1800" dirty="0"/>
          </a:p>
        </p:txBody>
      </p:sp>
      <p:sp>
        <p:nvSpPr>
          <p:cNvPr id="2" name="Title 1">
            <a:extLst>
              <a:ext uri="{FF2B5EF4-FFF2-40B4-BE49-F238E27FC236}">
                <a16:creationId xmlns:a16="http://schemas.microsoft.com/office/drawing/2014/main" id="{67CB84E8-AA9E-D9F3-3A85-D92834B54444}"/>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273181569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3900" y="1268629"/>
            <a:ext cx="8229600" cy="4602163"/>
          </a:xfrm>
        </p:spPr>
        <p:txBody>
          <a:bodyPr>
            <a:noAutofit/>
          </a:bodyPr>
          <a:lstStyle/>
          <a:p>
            <a:pPr marL="0" indent="0">
              <a:buNone/>
            </a:pPr>
            <a:r>
              <a:rPr lang="en-US" sz="2200" b="1" dirty="0">
                <a:latin typeface="Times New Roman" panose="02020603050405020304" pitchFamily="18" charset="0"/>
                <a:cs typeface="Times New Roman" panose="02020603050405020304" pitchFamily="18" charset="0"/>
              </a:rPr>
              <a:t>Advantages </a:t>
            </a:r>
          </a:p>
          <a:p>
            <a:pPr>
              <a:buFont typeface="+mj-lt"/>
              <a:buAutoNum type="arabicPeriod"/>
            </a:pPr>
            <a:r>
              <a:rPr lang="en-US" sz="2000" dirty="0">
                <a:latin typeface="Times New Roman" panose="02020603050405020304" pitchFamily="18" charset="0"/>
                <a:cs typeface="Times New Roman" panose="02020603050405020304" pitchFamily="18" charset="0"/>
              </a:rPr>
              <a:t>SVN can be very efficient, because it uses only a subset of the training data, only the support vectors</a:t>
            </a:r>
          </a:p>
          <a:p>
            <a:pPr>
              <a:buFont typeface="+mj-lt"/>
              <a:buAutoNum type="arabicPeriod"/>
            </a:pPr>
            <a:r>
              <a:rPr lang="en-US" sz="2000" dirty="0">
                <a:latin typeface="Times New Roman" panose="02020603050405020304" pitchFamily="18" charset="0"/>
                <a:cs typeface="Times New Roman" panose="02020603050405020304" pitchFamily="18" charset="0"/>
              </a:rPr>
              <a:t>Works very well on smaller data sets, on non-linear data sets and high dimensional spaces</a:t>
            </a:r>
          </a:p>
          <a:p>
            <a:pPr>
              <a:buFont typeface="+mj-lt"/>
              <a:buAutoNum type="arabicPeriod"/>
            </a:pPr>
            <a:r>
              <a:rPr lang="en-US" sz="2000" dirty="0">
                <a:latin typeface="Times New Roman" panose="02020603050405020304" pitchFamily="18" charset="0"/>
                <a:cs typeface="Times New Roman" panose="02020603050405020304" pitchFamily="18" charset="0"/>
              </a:rPr>
              <a:t>Is very effective in cases where number of dimensions is greater than the number of samples</a:t>
            </a:r>
          </a:p>
          <a:p>
            <a:pPr>
              <a:buFont typeface="+mj-lt"/>
              <a:buAutoNum type="arabicPeriod"/>
            </a:pPr>
            <a:r>
              <a:rPr lang="en-US" sz="2000" dirty="0">
                <a:latin typeface="Times New Roman" panose="02020603050405020304" pitchFamily="18" charset="0"/>
                <a:cs typeface="Times New Roman" panose="02020603050405020304" pitchFamily="18" charset="0"/>
              </a:rPr>
              <a:t>It can have high accuracy, sometimes can perform even better than neural networks</a:t>
            </a:r>
          </a:p>
          <a:p>
            <a:pPr>
              <a:buFont typeface="+mj-lt"/>
              <a:buAutoNum type="arabicPeriod"/>
            </a:pPr>
            <a:r>
              <a:rPr lang="en-US" sz="2000" dirty="0">
                <a:latin typeface="Times New Roman" panose="02020603050405020304" pitchFamily="18" charset="0"/>
                <a:cs typeface="Times New Roman" panose="02020603050405020304" pitchFamily="18" charset="0"/>
              </a:rPr>
              <a:t>Not very sensitive to overfitting</a:t>
            </a:r>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sp>
        <p:nvSpPr>
          <p:cNvPr id="2" name="Title 1">
            <a:extLst>
              <a:ext uri="{FF2B5EF4-FFF2-40B4-BE49-F238E27FC236}">
                <a16:creationId xmlns:a16="http://schemas.microsoft.com/office/drawing/2014/main" id="{FBE18877-D416-F8DE-7CCD-29A03C063DAF}"/>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294002536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11" name="TextBox 10">
            <a:extLst>
              <a:ext uri="{FF2B5EF4-FFF2-40B4-BE49-F238E27FC236}">
                <a16:creationId xmlns:a16="http://schemas.microsoft.com/office/drawing/2014/main" id="{15AAF1A6-2C78-4C35-BA14-A197F2A228A7}"/>
              </a:ext>
            </a:extLst>
          </p:cNvPr>
          <p:cNvSpPr txBox="1"/>
          <p:nvPr/>
        </p:nvSpPr>
        <p:spPr>
          <a:xfrm>
            <a:off x="838200" y="1511221"/>
            <a:ext cx="7696200" cy="3908762"/>
          </a:xfrm>
          <a:prstGeom prst="rect">
            <a:avLst/>
          </a:prstGeom>
          <a:noFill/>
        </p:spPr>
        <p:txBody>
          <a:bodyPr wrap="square">
            <a:spAutoFit/>
          </a:bodyPr>
          <a:lstStyle/>
          <a:p>
            <a:r>
              <a:rPr lang="en-US" sz="2200" b="1" dirty="0">
                <a:latin typeface="Times New Roman" panose="02020603050405020304" pitchFamily="18" charset="0"/>
                <a:cs typeface="Times New Roman" panose="02020603050405020304" pitchFamily="18" charset="0"/>
              </a:rPr>
              <a:t>Disadvantages</a:t>
            </a:r>
          </a:p>
          <a:p>
            <a:pPr>
              <a:buFont typeface="+mj-lt"/>
              <a:buAutoNum type="arabicPeriod"/>
            </a:pPr>
            <a:r>
              <a:rPr lang="en-US" sz="2000" dirty="0">
                <a:latin typeface="Times New Roman" panose="02020603050405020304" pitchFamily="18" charset="0"/>
                <a:cs typeface="Times New Roman" panose="02020603050405020304" pitchFamily="18" charset="0"/>
              </a:rPr>
              <a:t>Training time is high when we have large data sets</a:t>
            </a:r>
          </a:p>
          <a:p>
            <a:pPr>
              <a:buFont typeface="+mj-lt"/>
              <a:buAutoNum type="arabicPeriod"/>
            </a:pPr>
            <a:r>
              <a:rPr lang="en-US" sz="2000" dirty="0">
                <a:latin typeface="Times New Roman" panose="02020603050405020304" pitchFamily="18" charset="0"/>
                <a:cs typeface="Times New Roman" panose="02020603050405020304" pitchFamily="18" charset="0"/>
              </a:rPr>
              <a:t>When the data set has more noise (i.e. target classes are overlapping) SVM doesn’t perform well</a:t>
            </a:r>
          </a:p>
          <a:p>
            <a:pPr>
              <a:buFont typeface="+mj-lt"/>
              <a:buAutoNum type="arabicPeriod"/>
            </a:pPr>
            <a:endParaRPr lang="en-US" sz="2400" dirty="0"/>
          </a:p>
          <a:p>
            <a:r>
              <a:rPr lang="en-US" sz="2200" b="1" dirty="0">
                <a:latin typeface="Times New Roman" panose="02020603050405020304" pitchFamily="18" charset="0"/>
                <a:cs typeface="Times New Roman" panose="02020603050405020304" pitchFamily="18" charset="0"/>
              </a:rPr>
              <a:t>Popular Use Cases</a:t>
            </a:r>
            <a:endParaRPr lang="en-US" sz="2400" b="1" dirty="0"/>
          </a:p>
          <a:p>
            <a:pPr>
              <a:buFont typeface="+mj-lt"/>
              <a:buAutoNum type="arabicPeriod"/>
            </a:pPr>
            <a:r>
              <a:rPr lang="en-US" sz="2000" dirty="0">
                <a:latin typeface="Times New Roman" panose="02020603050405020304" pitchFamily="18" charset="0"/>
                <a:cs typeface="Times New Roman" panose="02020603050405020304" pitchFamily="18" charset="0"/>
              </a:rPr>
              <a:t>Text Classification</a:t>
            </a:r>
          </a:p>
          <a:p>
            <a:pPr>
              <a:buFont typeface="+mj-lt"/>
              <a:buAutoNum type="arabicPeriod"/>
            </a:pPr>
            <a:r>
              <a:rPr lang="en-US" sz="2000" dirty="0">
                <a:latin typeface="Times New Roman" panose="02020603050405020304" pitchFamily="18" charset="0"/>
                <a:cs typeface="Times New Roman" panose="02020603050405020304" pitchFamily="18" charset="0"/>
              </a:rPr>
              <a:t>Detecting spam</a:t>
            </a:r>
          </a:p>
          <a:p>
            <a:pPr>
              <a:buFont typeface="+mj-lt"/>
              <a:buAutoNum type="arabicPeriod"/>
            </a:pPr>
            <a:r>
              <a:rPr lang="en-US" sz="2000" dirty="0">
                <a:latin typeface="Times New Roman" panose="02020603050405020304" pitchFamily="18" charset="0"/>
                <a:cs typeface="Times New Roman" panose="02020603050405020304" pitchFamily="18" charset="0"/>
              </a:rPr>
              <a:t>Sentiment analysis</a:t>
            </a:r>
          </a:p>
          <a:p>
            <a:pPr>
              <a:buFont typeface="+mj-lt"/>
              <a:buAutoNum type="arabicPeriod"/>
            </a:pPr>
            <a:r>
              <a:rPr lang="en-US" sz="2000" dirty="0">
                <a:latin typeface="Times New Roman" panose="02020603050405020304" pitchFamily="18" charset="0"/>
                <a:cs typeface="Times New Roman" panose="02020603050405020304" pitchFamily="18" charset="0"/>
              </a:rPr>
              <a:t>Aspect-based recognition</a:t>
            </a:r>
          </a:p>
          <a:p>
            <a:pPr>
              <a:buFont typeface="+mj-lt"/>
              <a:buAutoNum type="arabicPeriod"/>
            </a:pPr>
            <a:r>
              <a:rPr lang="en-US" sz="2000" dirty="0">
                <a:latin typeface="Times New Roman" panose="02020603050405020304" pitchFamily="18" charset="0"/>
                <a:cs typeface="Times New Roman" panose="02020603050405020304" pitchFamily="18" charset="0"/>
              </a:rPr>
              <a:t>Aspect-based recognition</a:t>
            </a:r>
          </a:p>
          <a:p>
            <a:pPr>
              <a:buFont typeface="+mj-lt"/>
              <a:buAutoNum type="arabicPeriod"/>
            </a:pPr>
            <a:r>
              <a:rPr lang="en-US" sz="2000" dirty="0">
                <a:latin typeface="Times New Roman" panose="02020603050405020304" pitchFamily="18" charset="0"/>
                <a:cs typeface="Times New Roman" panose="02020603050405020304" pitchFamily="18" charset="0"/>
              </a:rPr>
              <a:t>Handwritten digit recognition</a:t>
            </a:r>
          </a:p>
        </p:txBody>
      </p:sp>
      <p:sp>
        <p:nvSpPr>
          <p:cNvPr id="2" name="Title 1">
            <a:extLst>
              <a:ext uri="{FF2B5EF4-FFF2-40B4-BE49-F238E27FC236}">
                <a16:creationId xmlns:a16="http://schemas.microsoft.com/office/drawing/2014/main" id="{AD99A93F-2309-8D42-C16A-57B4B6F93E93}"/>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88892274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19D1A3EB-33B9-4A4A-B9AB-A053AAA08216}"/>
              </a:ext>
            </a:extLst>
          </p:cNvPr>
          <p:cNvPicPr>
            <a:picLocks noChangeAspect="1"/>
          </p:cNvPicPr>
          <p:nvPr/>
        </p:nvPicPr>
        <p:blipFill>
          <a:blip r:embed="rId2"/>
          <a:stretch>
            <a:fillRect/>
          </a:stretch>
        </p:blipFill>
        <p:spPr>
          <a:xfrm>
            <a:off x="844952" y="1206661"/>
            <a:ext cx="7454096" cy="4444678"/>
          </a:xfrm>
          <a:prstGeom prst="rect">
            <a:avLst/>
          </a:prstGeom>
        </p:spPr>
      </p:pic>
      <p:sp>
        <p:nvSpPr>
          <p:cNvPr id="4" name="Title 1">
            <a:extLst>
              <a:ext uri="{FF2B5EF4-FFF2-40B4-BE49-F238E27FC236}">
                <a16:creationId xmlns:a16="http://schemas.microsoft.com/office/drawing/2014/main" id="{4B6E1296-F8B1-1BE9-F357-EBC9DC1342FC}"/>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Machine(Example)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213031229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2C2BD63E-2951-449B-9740-99EE161F0E3B}"/>
              </a:ext>
            </a:extLst>
          </p:cNvPr>
          <p:cNvPicPr>
            <a:picLocks noChangeAspect="1"/>
          </p:cNvPicPr>
          <p:nvPr/>
        </p:nvPicPr>
        <p:blipFill>
          <a:blip r:embed="rId2"/>
          <a:stretch>
            <a:fillRect/>
          </a:stretch>
        </p:blipFill>
        <p:spPr>
          <a:xfrm>
            <a:off x="366251" y="1462910"/>
            <a:ext cx="8533909" cy="3725119"/>
          </a:xfrm>
          <a:prstGeom prst="rect">
            <a:avLst/>
          </a:prstGeom>
        </p:spPr>
      </p:pic>
      <p:sp>
        <p:nvSpPr>
          <p:cNvPr id="5" name="Title 1">
            <a:extLst>
              <a:ext uri="{FF2B5EF4-FFF2-40B4-BE49-F238E27FC236}">
                <a16:creationId xmlns:a16="http://schemas.microsoft.com/office/drawing/2014/main" id="{7EFE962A-6BDF-4671-2C12-526DDE1059FF}"/>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Machine(Example)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190791302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D54F5759-4EF2-4BB8-8869-F8114CEC032F}"/>
              </a:ext>
            </a:extLst>
          </p:cNvPr>
          <p:cNvPicPr>
            <a:picLocks noChangeAspect="1"/>
          </p:cNvPicPr>
          <p:nvPr/>
        </p:nvPicPr>
        <p:blipFill>
          <a:blip r:embed="rId2"/>
          <a:stretch>
            <a:fillRect/>
          </a:stretch>
        </p:blipFill>
        <p:spPr>
          <a:xfrm>
            <a:off x="520861" y="1452623"/>
            <a:ext cx="8102278" cy="3952754"/>
          </a:xfrm>
          <a:prstGeom prst="rect">
            <a:avLst/>
          </a:prstGeom>
        </p:spPr>
      </p:pic>
      <p:sp>
        <p:nvSpPr>
          <p:cNvPr id="4" name="Title 1">
            <a:extLst>
              <a:ext uri="{FF2B5EF4-FFF2-40B4-BE49-F238E27FC236}">
                <a16:creationId xmlns:a16="http://schemas.microsoft.com/office/drawing/2014/main" id="{617707E6-D674-CCD6-B2BE-6E45DA930AB4}"/>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Machine(Example)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268930206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5" name="Picture 4">
            <a:extLst>
              <a:ext uri="{FF2B5EF4-FFF2-40B4-BE49-F238E27FC236}">
                <a16:creationId xmlns:a16="http://schemas.microsoft.com/office/drawing/2014/main" id="{C6EB31C3-64B3-4E81-9923-30D242B39D08}"/>
              </a:ext>
            </a:extLst>
          </p:cNvPr>
          <p:cNvPicPr>
            <a:picLocks noChangeAspect="1"/>
          </p:cNvPicPr>
          <p:nvPr/>
        </p:nvPicPr>
        <p:blipFill>
          <a:blip r:embed="rId2"/>
          <a:stretch>
            <a:fillRect/>
          </a:stretch>
        </p:blipFill>
        <p:spPr>
          <a:xfrm>
            <a:off x="48515" y="2068010"/>
            <a:ext cx="9046969" cy="2721980"/>
          </a:xfrm>
          <a:prstGeom prst="rect">
            <a:avLst/>
          </a:prstGeom>
        </p:spPr>
      </p:pic>
      <p:sp>
        <p:nvSpPr>
          <p:cNvPr id="2" name="Title 1">
            <a:extLst>
              <a:ext uri="{FF2B5EF4-FFF2-40B4-BE49-F238E27FC236}">
                <a16:creationId xmlns:a16="http://schemas.microsoft.com/office/drawing/2014/main" id="{D71613B5-2A6C-4C42-73C1-4DD50227F175}"/>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Machine(Example)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1693926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AAF0B545-31D7-47FD-9D16-03C4DCB1E927}"/>
              </a:ext>
            </a:extLst>
          </p:cNvPr>
          <p:cNvPicPr>
            <a:picLocks noChangeAspect="1"/>
          </p:cNvPicPr>
          <p:nvPr/>
        </p:nvPicPr>
        <p:blipFill>
          <a:blip r:embed="rId2"/>
          <a:stretch>
            <a:fillRect/>
          </a:stretch>
        </p:blipFill>
        <p:spPr>
          <a:xfrm>
            <a:off x="457200" y="1254007"/>
            <a:ext cx="7977719" cy="4418636"/>
          </a:xfrm>
          <a:prstGeom prst="rect">
            <a:avLst/>
          </a:prstGeom>
        </p:spPr>
      </p:pic>
      <p:sp>
        <p:nvSpPr>
          <p:cNvPr id="2" name="Title 1">
            <a:extLst>
              <a:ext uri="{FF2B5EF4-FFF2-40B4-BE49-F238E27FC236}">
                <a16:creationId xmlns:a16="http://schemas.microsoft.com/office/drawing/2014/main" id="{E5FF10A5-7024-81E1-4E06-AC142322EABD}"/>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Machine(Example)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566712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5" name="Picture 4">
            <a:extLst>
              <a:ext uri="{FF2B5EF4-FFF2-40B4-BE49-F238E27FC236}">
                <a16:creationId xmlns:a16="http://schemas.microsoft.com/office/drawing/2014/main" id="{71B26FE2-307C-483E-B1A3-C44B79842921}"/>
              </a:ext>
            </a:extLst>
          </p:cNvPr>
          <p:cNvPicPr>
            <a:picLocks noChangeAspect="1"/>
          </p:cNvPicPr>
          <p:nvPr/>
        </p:nvPicPr>
        <p:blipFill>
          <a:blip r:embed="rId2"/>
          <a:stretch>
            <a:fillRect/>
          </a:stretch>
        </p:blipFill>
        <p:spPr>
          <a:xfrm>
            <a:off x="462987" y="1226916"/>
            <a:ext cx="8218025" cy="4404167"/>
          </a:xfrm>
          <a:prstGeom prst="rect">
            <a:avLst/>
          </a:prstGeom>
        </p:spPr>
      </p:pic>
      <p:sp>
        <p:nvSpPr>
          <p:cNvPr id="2" name="Title 1">
            <a:extLst>
              <a:ext uri="{FF2B5EF4-FFF2-40B4-BE49-F238E27FC236}">
                <a16:creationId xmlns:a16="http://schemas.microsoft.com/office/drawing/2014/main" id="{06303ED1-9013-9EA5-0E43-73B15096D0C5}"/>
              </a:ext>
            </a:extLst>
          </p:cNvPr>
          <p:cNvSpPr txBox="1">
            <a:spLocks/>
          </p:cNvSpPr>
          <p:nvPr/>
        </p:nvSpPr>
        <p:spPr>
          <a:xfrm>
            <a:off x="1975945" y="1"/>
            <a:ext cx="6863256"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Support Vector Machine(Example)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24406543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0"/>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Assignment 1: </a:t>
            </a:r>
          </a:p>
        </p:txBody>
      </p:sp>
      <p:sp>
        <p:nvSpPr>
          <p:cNvPr id="9" name="Content Placeholder 8"/>
          <p:cNvSpPr>
            <a:spLocks noGrp="1"/>
          </p:cNvSpPr>
          <p:nvPr>
            <p:ph idx="1"/>
          </p:nvPr>
        </p:nvSpPr>
        <p:spPr>
          <a:xfrm>
            <a:off x="723900" y="609601"/>
            <a:ext cx="8229600" cy="5867399"/>
          </a:xfrm>
        </p:spPr>
        <p:txBody>
          <a:bodyPr>
            <a:normAutofit/>
          </a:bodyPr>
          <a:lstStyle/>
          <a:p>
            <a:pPr marL="355600">
              <a:lnSpc>
                <a:spcPct val="150000"/>
              </a:lnSpc>
              <a:spcBef>
                <a:spcPts val="95"/>
              </a:spcBef>
              <a:buClr>
                <a:schemeClr val="tx1"/>
              </a:buClr>
              <a:buSzPct val="93181"/>
              <a:tabLst>
                <a:tab pos="286385" algn="l"/>
                <a:tab pos="287020" algn="l"/>
              </a:tabLst>
            </a:pPr>
            <a:endParaRPr lang="en-US" sz="1400" dirty="0">
              <a:effectLst/>
              <a:latin typeface="Arial" panose="020B0604020202020204" pitchFamily="34" charset="0"/>
            </a:endParaRP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12" name="Rectangle 3">
            <a:extLst>
              <a:ext uri="{FF2B5EF4-FFF2-40B4-BE49-F238E27FC236}">
                <a16:creationId xmlns:a16="http://schemas.microsoft.com/office/drawing/2014/main" id="{6EF5E95B-6E99-F46A-6F40-E3E2D56C0048}"/>
              </a:ext>
            </a:extLst>
          </p:cNvPr>
          <p:cNvSpPr>
            <a:spLocks noChangeArrowheads="1"/>
          </p:cNvSpPr>
          <p:nvPr/>
        </p:nvSpPr>
        <p:spPr bwMode="auto">
          <a:xfrm>
            <a:off x="383559" y="1171495"/>
            <a:ext cx="6931641" cy="90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Calculate the regression coefficient and obtain the lines of regression for the following data</a:t>
            </a:r>
            <a:endParaRPr kumimoji="0" lang="en-US" altLang="en-US"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39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2" name="Picture 4">
            <a:extLst>
              <a:ext uri="{FF2B5EF4-FFF2-40B4-BE49-F238E27FC236}">
                <a16:creationId xmlns:a16="http://schemas.microsoft.com/office/drawing/2014/main" id="{1971D3FC-CE1B-A798-E828-48218B546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600280"/>
            <a:ext cx="4200525" cy="62865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5">
            <a:extLst>
              <a:ext uri="{FF2B5EF4-FFF2-40B4-BE49-F238E27FC236}">
                <a16:creationId xmlns:a16="http://schemas.microsoft.com/office/drawing/2014/main" id="{68B5ABA2-4529-EF6C-8823-F4A568F931EE}"/>
              </a:ext>
            </a:extLst>
          </p:cNvPr>
          <p:cNvSpPr>
            <a:spLocks noChangeArrowheads="1"/>
          </p:cNvSpPr>
          <p:nvPr/>
        </p:nvSpPr>
        <p:spPr bwMode="auto">
          <a:xfrm>
            <a:off x="181738" y="2838207"/>
            <a:ext cx="8962262"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Calculate the two regression equations of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X</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X</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from the data given below, taking deviations from a actual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means of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X</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5500" b="0" i="0" u="none" strike="noStrike" cap="none" normalizeH="0" baseline="0" dirty="0">
                <a:ln>
                  <a:noFill/>
                </a:ln>
                <a:solidFill>
                  <a:schemeClr val="tx1"/>
                </a:solidFill>
                <a:effectLst/>
                <a:latin typeface="Arial" panose="020B0604020202020204" pitchFamily="34" charset="0"/>
              </a:rPr>
              <a:t>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Estimate the likely demand when the price is Rs.20.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4" name="Picture 6">
            <a:extLst>
              <a:ext uri="{FF2B5EF4-FFF2-40B4-BE49-F238E27FC236}">
                <a16:creationId xmlns:a16="http://schemas.microsoft.com/office/drawing/2014/main" id="{89355C01-C47B-8BF6-C72D-EF1D3BB9F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429000"/>
            <a:ext cx="3857625"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162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3412699" y="131050"/>
            <a:ext cx="3917198" cy="418518"/>
          </a:xfrm>
          <a:noFill/>
          <a:ln>
            <a:noFill/>
          </a:ln>
        </p:spPr>
        <p:txBody>
          <a:bodyPr>
            <a:noAutofit/>
          </a:bodyPr>
          <a:lstStyle/>
          <a:p>
            <a:r>
              <a:rPr lang="en-IN" sz="2400" b="1" dirty="0">
                <a:latin typeface="+mn-lt"/>
              </a:rPr>
              <a:t>Use Case: Regression?</a:t>
            </a:r>
            <a:endParaRPr lang="en-US" sz="2400" b="1" dirty="0">
              <a:latin typeface="+mn-lt"/>
              <a:ea typeface="+mn-ea"/>
              <a:cs typeface="+mn-cs"/>
            </a:endParaRPr>
          </a:p>
        </p:txBody>
      </p:sp>
      <p:pic>
        <p:nvPicPr>
          <p:cNvPr id="2" name="Picture 1">
            <a:extLst>
              <a:ext uri="{FF2B5EF4-FFF2-40B4-BE49-F238E27FC236}">
                <a16:creationId xmlns:a16="http://schemas.microsoft.com/office/drawing/2014/main" id="{73574973-8030-F08D-3875-CD510FD36117}"/>
              </a:ext>
            </a:extLst>
          </p:cNvPr>
          <p:cNvPicPr>
            <a:picLocks noChangeAspect="1"/>
          </p:cNvPicPr>
          <p:nvPr/>
        </p:nvPicPr>
        <p:blipFill>
          <a:blip r:embed="rId2"/>
          <a:stretch>
            <a:fillRect/>
          </a:stretch>
        </p:blipFill>
        <p:spPr>
          <a:xfrm>
            <a:off x="268301" y="1604168"/>
            <a:ext cx="8566782" cy="2270234"/>
          </a:xfrm>
          <a:prstGeom prst="rect">
            <a:avLst/>
          </a:prstGeom>
        </p:spPr>
      </p:pic>
      <p:pic>
        <p:nvPicPr>
          <p:cNvPr id="3" name="Picture 2">
            <a:extLst>
              <a:ext uri="{FF2B5EF4-FFF2-40B4-BE49-F238E27FC236}">
                <a16:creationId xmlns:a16="http://schemas.microsoft.com/office/drawing/2014/main" id="{DD42E275-B2EA-553E-2E79-818203C9CD8B}"/>
              </a:ext>
            </a:extLst>
          </p:cNvPr>
          <p:cNvPicPr>
            <a:picLocks noChangeAspect="1"/>
          </p:cNvPicPr>
          <p:nvPr/>
        </p:nvPicPr>
        <p:blipFill>
          <a:blip r:embed="rId3"/>
          <a:stretch>
            <a:fillRect/>
          </a:stretch>
        </p:blipFill>
        <p:spPr>
          <a:xfrm>
            <a:off x="4475369" y="4247064"/>
            <a:ext cx="4488879" cy="2179871"/>
          </a:xfrm>
          <a:prstGeom prst="rect">
            <a:avLst/>
          </a:prstGeom>
        </p:spPr>
      </p:pic>
    </p:spTree>
    <p:extLst>
      <p:ext uri="{BB962C8B-B14F-4D97-AF65-F5344CB8AC3E}">
        <p14:creationId xmlns:p14="http://schemas.microsoft.com/office/powerpoint/2010/main" val="307973140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Assignment 2: </a:t>
            </a:r>
          </a:p>
        </p:txBody>
      </p:sp>
      <p:sp>
        <p:nvSpPr>
          <p:cNvPr id="9" name="Content Placeholder 8"/>
          <p:cNvSpPr>
            <a:spLocks noGrp="1"/>
          </p:cNvSpPr>
          <p:nvPr>
            <p:ph idx="1"/>
          </p:nvPr>
        </p:nvSpPr>
        <p:spPr>
          <a:xfrm>
            <a:off x="433227" y="862914"/>
            <a:ext cx="8229600" cy="5518147"/>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11" name="TextBox 10">
            <a:extLst>
              <a:ext uri="{FF2B5EF4-FFF2-40B4-BE49-F238E27FC236}">
                <a16:creationId xmlns:a16="http://schemas.microsoft.com/office/drawing/2014/main" id="{51B7349D-031A-8480-94F5-17893775DD65}"/>
              </a:ext>
            </a:extLst>
          </p:cNvPr>
          <p:cNvSpPr txBox="1"/>
          <p:nvPr/>
        </p:nvSpPr>
        <p:spPr>
          <a:xfrm>
            <a:off x="433227" y="1371600"/>
            <a:ext cx="8534400" cy="3816429"/>
          </a:xfrm>
          <a:prstGeom prst="rect">
            <a:avLst/>
          </a:prstGeom>
          <a:noFill/>
        </p:spPr>
        <p:txBody>
          <a:bodyPr wrap="square">
            <a:spAutoFit/>
          </a:bodyPr>
          <a:lstStyle/>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What is entropy?</a:t>
            </a: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What is information gain?</a:t>
            </a: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How are entropy and information gain related vis-a-vis decision trees?</a:t>
            </a: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How do you calculate the entropy of children nodes after the split based on </a:t>
            </a:r>
            <a:r>
              <a:rPr lang="en-US" sz="2200" dirty="0" err="1">
                <a:latin typeface="Times New Roman" panose="02020603050405020304" pitchFamily="18" charset="0"/>
                <a:cs typeface="Times New Roman" panose="02020603050405020304" pitchFamily="18" charset="0"/>
              </a:rPr>
              <a:t>on</a:t>
            </a:r>
            <a:r>
              <a:rPr lang="en-US" sz="2200" dirty="0">
                <a:latin typeface="Times New Roman" panose="02020603050405020304" pitchFamily="18" charset="0"/>
                <a:cs typeface="Times New Roman" panose="02020603050405020304" pitchFamily="18" charset="0"/>
              </a:rPr>
              <a:t> a feature?</a:t>
            </a: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How do you decide a feature suitability when working with decision tree?</a:t>
            </a: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Explain feature selection using information gain/entropy technique?</a:t>
            </a: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Which algorithm (packaged) is used for building models based on the decision tree?</a:t>
            </a: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What are some of the techniques to decide decision tree pruning?</a:t>
            </a:r>
          </a:p>
        </p:txBody>
      </p:sp>
    </p:spTree>
    <p:extLst>
      <p:ext uri="{BB962C8B-B14F-4D97-AF65-F5344CB8AC3E}">
        <p14:creationId xmlns:p14="http://schemas.microsoft.com/office/powerpoint/2010/main" val="370151061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676400"/>
            <a:ext cx="7696200" cy="738664"/>
          </a:xfrm>
          <a:prstGeom prst="rect">
            <a:avLst/>
          </a:prstGeom>
        </p:spPr>
        <p:txBody>
          <a:bodyPr wrap="square">
            <a:spAutoFit/>
          </a:bodyPr>
          <a:lstStyle/>
          <a:p>
            <a:br>
              <a:rPr lang="en-US" sz="2400" dirty="0"/>
            </a:br>
            <a:endParaRPr lang="en-US" dirty="0"/>
          </a:p>
        </p:txBody>
      </p:sp>
      <p:sp>
        <p:nvSpPr>
          <p:cNvPr id="7" name="Title 1"/>
          <p:cNvSpPr txBox="1">
            <a:spLocks/>
          </p:cNvSpPr>
          <p:nvPr/>
        </p:nvSpPr>
        <p:spPr>
          <a:xfrm>
            <a:off x="1954924" y="-10510"/>
            <a:ext cx="6905297" cy="65164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Daily Quiz</a:t>
            </a:r>
          </a:p>
        </p:txBody>
      </p:sp>
      <p:sp>
        <p:nvSpPr>
          <p:cNvPr id="11" name="TextBox 10">
            <a:extLst>
              <a:ext uri="{FF2B5EF4-FFF2-40B4-BE49-F238E27FC236}">
                <a16:creationId xmlns:a16="http://schemas.microsoft.com/office/drawing/2014/main" id="{C81214BB-068B-B5D7-F6D0-D7C2BFF85E91}"/>
              </a:ext>
            </a:extLst>
          </p:cNvPr>
          <p:cNvSpPr txBox="1"/>
          <p:nvPr/>
        </p:nvSpPr>
        <p:spPr>
          <a:xfrm>
            <a:off x="457200" y="1559224"/>
            <a:ext cx="7924800" cy="3170099"/>
          </a:xfrm>
          <a:prstGeom prst="rect">
            <a:avLst/>
          </a:prstGeom>
          <a:noFill/>
        </p:spPr>
        <p:txBody>
          <a:bodyPr wrap="square">
            <a:spAutoFit/>
          </a:bodyPr>
          <a:lstStyle/>
          <a:p>
            <a:pPr>
              <a:buFont typeface="+mj-lt"/>
              <a:buAutoNum type="arabicPeriod"/>
            </a:pPr>
            <a:r>
              <a:rPr lang="en-US" sz="2000" dirty="0">
                <a:latin typeface="Times New Roman" panose="02020603050405020304" pitchFamily="18" charset="0"/>
                <a:cs typeface="Times New Roman" panose="02020603050405020304" pitchFamily="18" charset="0"/>
              </a:rPr>
              <a:t>Decision Tree</a:t>
            </a:r>
          </a:p>
          <a:p>
            <a:pPr>
              <a:buFont typeface="+mj-lt"/>
              <a:buAutoNum type="arabicPeriod"/>
            </a:pPr>
            <a:r>
              <a:rPr lang="en-US" sz="2000" dirty="0">
                <a:latin typeface="Times New Roman" panose="02020603050405020304" pitchFamily="18" charset="0"/>
                <a:cs typeface="Times New Roman" panose="02020603050405020304" pitchFamily="18" charset="0"/>
              </a:rPr>
              <a:t>Entropy, Information Gain, Gini Impurity</a:t>
            </a:r>
          </a:p>
          <a:p>
            <a:pPr>
              <a:buFont typeface="+mj-lt"/>
              <a:buAutoNum type="arabicPeriod"/>
            </a:pPr>
            <a:r>
              <a:rPr lang="en-US" sz="2000" dirty="0">
                <a:latin typeface="Times New Roman" panose="02020603050405020304" pitchFamily="18" charset="0"/>
                <a:cs typeface="Times New Roman" panose="02020603050405020304" pitchFamily="18" charset="0"/>
              </a:rPr>
              <a:t>Decision Tree Working For Categorical and Numerical Features</a:t>
            </a:r>
          </a:p>
          <a:p>
            <a:pPr>
              <a:buFont typeface="+mj-lt"/>
              <a:buAutoNum type="arabicPeriod"/>
            </a:pPr>
            <a:r>
              <a:rPr lang="en-US" sz="2000" dirty="0">
                <a:latin typeface="Times New Roman" panose="02020603050405020304" pitchFamily="18" charset="0"/>
                <a:cs typeface="Times New Roman" panose="02020603050405020304" pitchFamily="18" charset="0"/>
              </a:rPr>
              <a:t>What are the scenarios where Decision Tree works well</a:t>
            </a:r>
          </a:p>
          <a:p>
            <a:pPr>
              <a:buFont typeface="+mj-lt"/>
              <a:buAutoNum type="arabicPeriod"/>
            </a:pPr>
            <a:r>
              <a:rPr lang="en-US" sz="2000" dirty="0">
                <a:latin typeface="Times New Roman" panose="02020603050405020304" pitchFamily="18" charset="0"/>
                <a:cs typeface="Times New Roman" panose="02020603050405020304" pitchFamily="18" charset="0"/>
              </a:rPr>
              <a:t>Decision Tree Low Bias And High Variance- Overfitting</a:t>
            </a:r>
          </a:p>
          <a:p>
            <a:pPr>
              <a:buFont typeface="+mj-lt"/>
              <a:buAutoNum type="arabicPeriod"/>
            </a:pPr>
            <a:r>
              <a:rPr lang="en-US" sz="2000" dirty="0">
                <a:latin typeface="Times New Roman" panose="02020603050405020304" pitchFamily="18" charset="0"/>
                <a:cs typeface="Times New Roman" panose="02020603050405020304" pitchFamily="18" charset="0"/>
              </a:rPr>
              <a:t>Hyperparameter Techniques</a:t>
            </a:r>
          </a:p>
          <a:p>
            <a:pPr>
              <a:buFont typeface="+mj-lt"/>
              <a:buAutoNum type="arabicPeriod"/>
            </a:pPr>
            <a:r>
              <a:rPr lang="en-US" sz="2000" dirty="0">
                <a:latin typeface="Times New Roman" panose="02020603050405020304" pitchFamily="18" charset="0"/>
                <a:cs typeface="Times New Roman" panose="02020603050405020304" pitchFamily="18" charset="0"/>
              </a:rPr>
              <a:t>Library used for constructing decision tree</a:t>
            </a:r>
          </a:p>
          <a:p>
            <a:pPr>
              <a:buFont typeface="+mj-lt"/>
              <a:buAutoNum type="arabicPeriod"/>
            </a:pPr>
            <a:r>
              <a:rPr lang="en-US" sz="2000" dirty="0">
                <a:latin typeface="Times New Roman" panose="02020603050405020304" pitchFamily="18" charset="0"/>
                <a:cs typeface="Times New Roman" panose="02020603050405020304" pitchFamily="18" charset="0"/>
              </a:rPr>
              <a:t>Impact of Outliers Of Decision Tree</a:t>
            </a:r>
          </a:p>
          <a:p>
            <a:pPr>
              <a:buFont typeface="+mj-lt"/>
              <a:buAutoNum type="arabicPeriod"/>
            </a:pPr>
            <a:r>
              <a:rPr lang="en-US" sz="2000" dirty="0">
                <a:latin typeface="Times New Roman" panose="02020603050405020304" pitchFamily="18" charset="0"/>
                <a:cs typeface="Times New Roman" panose="02020603050405020304" pitchFamily="18" charset="0"/>
              </a:rPr>
              <a:t>Impact of </a:t>
            </a:r>
            <a:r>
              <a:rPr lang="en-US" sz="2000" dirty="0" err="1">
                <a:latin typeface="Times New Roman" panose="02020603050405020304" pitchFamily="18" charset="0"/>
                <a:cs typeface="Times New Roman" panose="02020603050405020304" pitchFamily="18" charset="0"/>
              </a:rPr>
              <a:t>mising</a:t>
            </a:r>
            <a:r>
              <a:rPr lang="en-US" sz="2000" dirty="0">
                <a:latin typeface="Times New Roman" panose="02020603050405020304" pitchFamily="18" charset="0"/>
                <a:cs typeface="Times New Roman" panose="02020603050405020304" pitchFamily="18" charset="0"/>
              </a:rPr>
              <a:t> values on Decision Tree</a:t>
            </a:r>
          </a:p>
          <a:p>
            <a:pPr>
              <a:buFont typeface="+mj-lt"/>
              <a:buAutoNum type="arabicPeriod"/>
            </a:pPr>
            <a:r>
              <a:rPr lang="en-US" sz="2000" dirty="0">
                <a:latin typeface="Times New Roman" panose="02020603050405020304" pitchFamily="18" charset="0"/>
                <a:cs typeface="Times New Roman" panose="02020603050405020304" pitchFamily="18" charset="0"/>
              </a:rPr>
              <a:t>Does Decision Tree require Feature Scaling</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44717" y="0"/>
            <a:ext cx="7399283" cy="65164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Glossary Questions </a:t>
            </a:r>
          </a:p>
        </p:txBody>
      </p:sp>
      <p:sp>
        <p:nvSpPr>
          <p:cNvPr id="11" name="TextBox 10">
            <a:extLst>
              <a:ext uri="{FF2B5EF4-FFF2-40B4-BE49-F238E27FC236}">
                <a16:creationId xmlns:a16="http://schemas.microsoft.com/office/drawing/2014/main" id="{2B8BF8F9-B4F7-7F1F-BB2B-7368AB889C8D}"/>
              </a:ext>
            </a:extLst>
          </p:cNvPr>
          <p:cNvSpPr txBox="1"/>
          <p:nvPr/>
        </p:nvSpPr>
        <p:spPr>
          <a:xfrm>
            <a:off x="990600" y="973851"/>
            <a:ext cx="7848600" cy="2246769"/>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1. A _________ is a decision support tool that uses a tree-like graph or model of decisions and their possible consequences, including chance event outcomes, resource costs, and utility.</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 Decision tree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b) Graphs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 Trees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d) Neural Networks</a:t>
            </a:r>
            <a:endParaRPr lang="en-IN" sz="2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A74224D-51A7-513A-005B-EF0EC1E43858}"/>
              </a:ext>
            </a:extLst>
          </p:cNvPr>
          <p:cNvSpPr txBox="1"/>
          <p:nvPr/>
        </p:nvSpPr>
        <p:spPr>
          <a:xfrm>
            <a:off x="825358" y="3429000"/>
            <a:ext cx="7861442" cy="1015663"/>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2. Decision Tree is a display of an algorithm.</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 True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b) False</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12883" y="0"/>
            <a:ext cx="7231117" cy="65164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Glossary Questions </a:t>
            </a:r>
            <a:endParaRPr lang="en-US" sz="3000" dirty="0"/>
          </a:p>
        </p:txBody>
      </p:sp>
      <p:sp>
        <p:nvSpPr>
          <p:cNvPr id="11" name="TextBox 10">
            <a:extLst>
              <a:ext uri="{FF2B5EF4-FFF2-40B4-BE49-F238E27FC236}">
                <a16:creationId xmlns:a16="http://schemas.microsoft.com/office/drawing/2014/main" id="{7520E435-0DED-C98A-8527-F15C757EF040}"/>
              </a:ext>
            </a:extLst>
          </p:cNvPr>
          <p:cNvSpPr txBox="1"/>
          <p:nvPr/>
        </p:nvSpPr>
        <p:spPr>
          <a:xfrm>
            <a:off x="762000" y="1066800"/>
            <a:ext cx="8153400" cy="2554545"/>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3. What is Decision Tree?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 Flow-Chart</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b) Structure in which internal node represents test on an attribute, each branch represents outcome of test and each leaf node represents class label</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 Flow-Chart &amp; Structure in which internal node represents test on an attribute, each branch represents outcome of test and each leaf node represents class label</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d) None of the mentioned</a:t>
            </a:r>
            <a:endParaRPr lang="en-IN" sz="2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B1ABBBD-0898-CE22-DB9C-6E56B3511832}"/>
              </a:ext>
            </a:extLst>
          </p:cNvPr>
          <p:cNvSpPr txBox="1"/>
          <p:nvPr/>
        </p:nvSpPr>
        <p:spPr>
          <a:xfrm>
            <a:off x="762000" y="3853906"/>
            <a:ext cx="7924800" cy="1015663"/>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4. Decision Trees can be used for Classification Tasks.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 True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b) False</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12884" y="0"/>
            <a:ext cx="7126014" cy="63062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cs typeface="Times New Roman" panose="02020603050405020304" pitchFamily="18" charset="0"/>
              </a:rPr>
              <a:t>MCQ</a:t>
            </a:r>
          </a:p>
        </p:txBody>
      </p:sp>
      <p:sp>
        <p:nvSpPr>
          <p:cNvPr id="11" name="TextBox 10">
            <a:extLst>
              <a:ext uri="{FF2B5EF4-FFF2-40B4-BE49-F238E27FC236}">
                <a16:creationId xmlns:a16="http://schemas.microsoft.com/office/drawing/2014/main" id="{7F90DAA6-A179-EECB-509E-DCDA290DD39F}"/>
              </a:ext>
            </a:extLst>
          </p:cNvPr>
          <p:cNvSpPr txBox="1"/>
          <p:nvPr/>
        </p:nvSpPr>
        <p:spPr>
          <a:xfrm>
            <a:off x="609600" y="1302614"/>
            <a:ext cx="7696200" cy="2246769"/>
          </a:xfrm>
          <a:prstGeom prst="rect">
            <a:avLst/>
          </a:prstGeom>
          <a:noFill/>
        </p:spPr>
        <p:txBody>
          <a:bodyPr wrap="square">
            <a:spAutoFit/>
          </a:bodyPr>
          <a:lstStyle/>
          <a:p>
            <a:r>
              <a:rPr lang="en-US" sz="2000" dirty="0"/>
              <a:t>Question 1 :</a:t>
            </a:r>
          </a:p>
          <a:p>
            <a:r>
              <a:rPr lang="en-US" sz="2000" dirty="0"/>
              <a:t>SVM stands for?</a:t>
            </a:r>
          </a:p>
          <a:p>
            <a:r>
              <a:rPr lang="en-US" sz="2000" dirty="0"/>
              <a:t>Options : </a:t>
            </a:r>
          </a:p>
          <a:p>
            <a:r>
              <a:rPr lang="en-US" sz="2000" dirty="0"/>
              <a:t>a. Simple Vector Machine</a:t>
            </a:r>
          </a:p>
          <a:p>
            <a:r>
              <a:rPr lang="en-US" sz="2000" dirty="0"/>
              <a:t>b. Support Vector Machine</a:t>
            </a:r>
          </a:p>
          <a:p>
            <a:r>
              <a:rPr lang="en-US" sz="2000" dirty="0"/>
              <a:t>c. Super Vector Machine</a:t>
            </a:r>
          </a:p>
          <a:p>
            <a:r>
              <a:rPr lang="en-US" sz="2000" dirty="0"/>
              <a:t>d. All the Above</a:t>
            </a:r>
          </a:p>
        </p:txBody>
      </p:sp>
      <p:sp>
        <p:nvSpPr>
          <p:cNvPr id="12" name="TextBox 11">
            <a:extLst>
              <a:ext uri="{FF2B5EF4-FFF2-40B4-BE49-F238E27FC236}">
                <a16:creationId xmlns:a16="http://schemas.microsoft.com/office/drawing/2014/main" id="{1C17BDFB-998E-1DE4-938D-43900B82E9AA}"/>
              </a:ext>
            </a:extLst>
          </p:cNvPr>
          <p:cNvSpPr txBox="1"/>
          <p:nvPr/>
        </p:nvSpPr>
        <p:spPr>
          <a:xfrm>
            <a:off x="609600" y="3729357"/>
            <a:ext cx="6629400" cy="2246769"/>
          </a:xfrm>
          <a:prstGeom prst="rect">
            <a:avLst/>
          </a:prstGeom>
          <a:noFill/>
        </p:spPr>
        <p:txBody>
          <a:bodyPr wrap="square">
            <a:spAutoFit/>
          </a:bodyPr>
          <a:lstStyle/>
          <a:p>
            <a:r>
              <a:rPr lang="en-US" sz="2000" dirty="0"/>
              <a:t>Question 2 :</a:t>
            </a:r>
          </a:p>
          <a:p>
            <a:r>
              <a:rPr lang="en-US" sz="2000" dirty="0"/>
              <a:t>SVM is classified into how many types?</a:t>
            </a:r>
          </a:p>
          <a:p>
            <a:r>
              <a:rPr lang="en-US" sz="2000" dirty="0"/>
              <a:t>Options : </a:t>
            </a:r>
          </a:p>
          <a:p>
            <a:r>
              <a:rPr lang="en-US" sz="2000" dirty="0"/>
              <a:t>a. One </a:t>
            </a:r>
          </a:p>
          <a:p>
            <a:r>
              <a:rPr lang="en-US" sz="2000" dirty="0"/>
              <a:t>b. Two</a:t>
            </a:r>
          </a:p>
          <a:p>
            <a:r>
              <a:rPr lang="en-US" sz="2000" dirty="0"/>
              <a:t>c. Three</a:t>
            </a:r>
          </a:p>
          <a:p>
            <a:r>
              <a:rPr lang="en-US" sz="2000" dirty="0"/>
              <a:t>d. Four</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60028" y="0"/>
            <a:ext cx="6873765" cy="67266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MCQ</a:t>
            </a:r>
          </a:p>
        </p:txBody>
      </p:sp>
      <p:sp>
        <p:nvSpPr>
          <p:cNvPr id="11" name="TextBox 10">
            <a:extLst>
              <a:ext uri="{FF2B5EF4-FFF2-40B4-BE49-F238E27FC236}">
                <a16:creationId xmlns:a16="http://schemas.microsoft.com/office/drawing/2014/main" id="{7F285752-953A-0B6D-A023-D3D4876BCC01}"/>
              </a:ext>
            </a:extLst>
          </p:cNvPr>
          <p:cNvSpPr txBox="1"/>
          <p:nvPr/>
        </p:nvSpPr>
        <p:spPr>
          <a:xfrm>
            <a:off x="660114" y="1120676"/>
            <a:ext cx="8179085" cy="2246769"/>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Question 3 :</a:t>
            </a:r>
          </a:p>
          <a:p>
            <a:r>
              <a:rPr lang="en-US" sz="2000" dirty="0">
                <a:latin typeface="Times New Roman" panose="02020603050405020304" pitchFamily="18" charset="0"/>
                <a:cs typeface="Times New Roman" panose="02020603050405020304" pitchFamily="18" charset="0"/>
              </a:rPr>
              <a:t>SVM, which best segregates classes into how many classes?</a:t>
            </a:r>
          </a:p>
          <a:p>
            <a:r>
              <a:rPr lang="en-US" sz="2000" dirty="0">
                <a:latin typeface="Times New Roman" panose="02020603050405020304" pitchFamily="18" charset="0"/>
                <a:cs typeface="Times New Roman" panose="02020603050405020304" pitchFamily="18" charset="0"/>
              </a:rPr>
              <a:t>Options : </a:t>
            </a:r>
          </a:p>
          <a:p>
            <a:r>
              <a:rPr lang="en-US" sz="2000" dirty="0">
                <a:latin typeface="Times New Roman" panose="02020603050405020304" pitchFamily="18" charset="0"/>
                <a:cs typeface="Times New Roman" panose="02020603050405020304" pitchFamily="18" charset="0"/>
              </a:rPr>
              <a:t>a. One </a:t>
            </a:r>
          </a:p>
          <a:p>
            <a:r>
              <a:rPr lang="en-US" sz="2000" dirty="0">
                <a:latin typeface="Times New Roman" panose="02020603050405020304" pitchFamily="18" charset="0"/>
                <a:cs typeface="Times New Roman" panose="02020603050405020304" pitchFamily="18" charset="0"/>
              </a:rPr>
              <a:t>b. Two</a:t>
            </a:r>
          </a:p>
          <a:p>
            <a:r>
              <a:rPr lang="en-US" sz="2000" dirty="0">
                <a:latin typeface="Times New Roman" panose="02020603050405020304" pitchFamily="18" charset="0"/>
                <a:cs typeface="Times New Roman" panose="02020603050405020304" pitchFamily="18" charset="0"/>
              </a:rPr>
              <a:t>c. Three</a:t>
            </a:r>
          </a:p>
          <a:p>
            <a:r>
              <a:rPr lang="en-US" sz="2000" dirty="0">
                <a:latin typeface="Times New Roman" panose="02020603050405020304" pitchFamily="18" charset="0"/>
                <a:cs typeface="Times New Roman" panose="02020603050405020304" pitchFamily="18" charset="0"/>
              </a:rPr>
              <a:t>d. Four</a:t>
            </a:r>
          </a:p>
        </p:txBody>
      </p:sp>
      <p:sp>
        <p:nvSpPr>
          <p:cNvPr id="12" name="TextBox 11">
            <a:extLst>
              <a:ext uri="{FF2B5EF4-FFF2-40B4-BE49-F238E27FC236}">
                <a16:creationId xmlns:a16="http://schemas.microsoft.com/office/drawing/2014/main" id="{CA0F5E8A-2E2A-D9A5-9E97-8F88B926A117}"/>
              </a:ext>
            </a:extLst>
          </p:cNvPr>
          <p:cNvSpPr txBox="1"/>
          <p:nvPr/>
        </p:nvSpPr>
        <p:spPr>
          <a:xfrm>
            <a:off x="609600" y="3499024"/>
            <a:ext cx="7696200" cy="2246769"/>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Question 4 :</a:t>
            </a:r>
          </a:p>
          <a:p>
            <a:r>
              <a:rPr lang="en-US" sz="2000" dirty="0">
                <a:latin typeface="Times New Roman" panose="02020603050405020304" pitchFamily="18" charset="0"/>
                <a:cs typeface="Times New Roman" panose="02020603050405020304" pitchFamily="18" charset="0"/>
              </a:rPr>
              <a:t>SVM is a supervised </a:t>
            </a:r>
            <a:r>
              <a:rPr lang="en-US" sz="2000" dirty="0">
                <a:latin typeface="Times New Roman" panose="02020603050405020304" pitchFamily="18" charset="0"/>
                <a:cs typeface="Times New Roman" panose="02020603050405020304" pitchFamily="18" charset="0"/>
                <a:hlinkClick r:id="rId2"/>
              </a:rPr>
              <a:t>Machine Learning</a:t>
            </a:r>
            <a:r>
              <a:rPr lang="en-US" sz="2000" dirty="0">
                <a:latin typeface="Times New Roman" panose="02020603050405020304" pitchFamily="18" charset="0"/>
                <a:cs typeface="Times New Roman" panose="02020603050405020304" pitchFamily="18" charset="0"/>
              </a:rPr>
              <a:t> can be used for</a:t>
            </a:r>
          </a:p>
          <a:p>
            <a:r>
              <a:rPr lang="en-US" sz="2000" dirty="0">
                <a:latin typeface="Times New Roman" panose="02020603050405020304" pitchFamily="18" charset="0"/>
                <a:cs typeface="Times New Roman" panose="02020603050405020304" pitchFamily="18" charset="0"/>
              </a:rPr>
              <a:t>Options : </a:t>
            </a:r>
          </a:p>
          <a:p>
            <a:r>
              <a:rPr lang="en-US" sz="2000" dirty="0">
                <a:latin typeface="Times New Roman" panose="02020603050405020304" pitchFamily="18" charset="0"/>
                <a:cs typeface="Times New Roman" panose="02020603050405020304" pitchFamily="18" charset="0"/>
              </a:rPr>
              <a:t>a. Regression</a:t>
            </a:r>
          </a:p>
          <a:p>
            <a:r>
              <a:rPr lang="en-US" sz="2000" dirty="0">
                <a:latin typeface="Times New Roman" panose="02020603050405020304" pitchFamily="18" charset="0"/>
                <a:cs typeface="Times New Roman" panose="02020603050405020304" pitchFamily="18" charset="0"/>
              </a:rPr>
              <a:t>b. Classification</a:t>
            </a:r>
          </a:p>
          <a:p>
            <a:r>
              <a:rPr lang="en-US" sz="2000" dirty="0">
                <a:latin typeface="Times New Roman" panose="02020603050405020304" pitchFamily="18" charset="0"/>
                <a:cs typeface="Times New Roman" panose="02020603050405020304" pitchFamily="18" charset="0"/>
              </a:rPr>
              <a:t>c. Either a or b</a:t>
            </a:r>
          </a:p>
          <a:p>
            <a:r>
              <a:rPr lang="en-US" sz="2000" dirty="0">
                <a:latin typeface="Times New Roman" panose="02020603050405020304" pitchFamily="18" charset="0"/>
                <a:cs typeface="Times New Roman" panose="02020603050405020304" pitchFamily="18" charset="0"/>
              </a:rPr>
              <a:t>d. None of These</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2400" b="1" dirty="0"/>
              <a:t>Faculty Video Links, </a:t>
            </a:r>
            <a:r>
              <a:rPr lang="en-US" sz="2400" b="1" dirty="0" err="1"/>
              <a:t>Youtube</a:t>
            </a:r>
            <a:r>
              <a:rPr lang="en-US" sz="2400" b="1" dirty="0"/>
              <a:t> &amp; NPTEL Video Links and Online Courses Details  </a:t>
            </a:r>
          </a:p>
        </p:txBody>
      </p:sp>
      <p:sp>
        <p:nvSpPr>
          <p:cNvPr id="5" name="Rectangle 4"/>
          <p:cNvSpPr/>
          <p:nvPr/>
        </p:nvSpPr>
        <p:spPr>
          <a:xfrm>
            <a:off x="685800" y="1859340"/>
            <a:ext cx="7772400" cy="3277820"/>
          </a:xfrm>
          <a:prstGeom prst="rect">
            <a:avLst/>
          </a:prstGeom>
        </p:spPr>
        <p:txBody>
          <a:bodyPr wrap="square">
            <a:spAutoFit/>
          </a:bodyPr>
          <a:lstStyle/>
          <a:p>
            <a:r>
              <a:rPr lang="en-US" sz="2200" dirty="0" err="1"/>
              <a:t>Youtube</a:t>
            </a:r>
            <a:r>
              <a:rPr lang="en-US" sz="2200" dirty="0"/>
              <a:t> video-</a:t>
            </a:r>
          </a:p>
          <a:p>
            <a:pPr>
              <a:lnSpc>
                <a:spcPct val="150000"/>
              </a:lnSpc>
            </a:pPr>
            <a:endParaRPr lang="en-US" sz="2200" dirty="0"/>
          </a:p>
          <a:p>
            <a:pPr>
              <a:lnSpc>
                <a:spcPct val="150000"/>
              </a:lnSpc>
              <a:buFont typeface="Arial" pitchFamily="34" charset="0"/>
              <a:buChar char="•"/>
            </a:pPr>
            <a:r>
              <a:rPr lang="en-US" sz="2400" dirty="0">
                <a:hlinkClick r:id="rId2"/>
              </a:rPr>
              <a:t>https://www.youtube.com/watch?v=PDYfCkLY_DE</a:t>
            </a:r>
            <a:endParaRPr lang="en-US" sz="2400" dirty="0"/>
          </a:p>
          <a:p>
            <a:pPr>
              <a:lnSpc>
                <a:spcPct val="150000"/>
              </a:lnSpc>
              <a:buFont typeface="Arial" pitchFamily="34" charset="0"/>
              <a:buChar char="•"/>
            </a:pPr>
            <a:r>
              <a:rPr lang="en-US" sz="2400" dirty="0">
                <a:hlinkClick r:id="rId3"/>
              </a:rPr>
              <a:t>https://www.youtube.com/watch?v=ncOirIPHTOw</a:t>
            </a:r>
            <a:endParaRPr lang="en-US" sz="2400" dirty="0"/>
          </a:p>
          <a:p>
            <a:pPr>
              <a:lnSpc>
                <a:spcPct val="150000"/>
              </a:lnSpc>
              <a:buFont typeface="Arial" pitchFamily="34" charset="0"/>
              <a:buChar char="•"/>
            </a:pPr>
            <a:r>
              <a:rPr lang="en-US" sz="2400" dirty="0">
                <a:hlinkClick r:id="rId4"/>
              </a:rPr>
              <a:t>https://www.youtube.com/watch?v=cW03t3aZkmE</a:t>
            </a:r>
            <a:endParaRPr lang="en-US" sz="2200" dirty="0"/>
          </a:p>
          <a:p>
            <a:r>
              <a:rPr lang="en-US" sz="2200" dirty="0"/>
              <a:t> </a:t>
            </a:r>
          </a:p>
          <a:p>
            <a:endParaRPr lang="en-US" sz="2200"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396359" y="1"/>
            <a:ext cx="6290441" cy="69368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Weekly Assignment</a:t>
            </a:r>
          </a:p>
        </p:txBody>
      </p:sp>
      <p:sp>
        <p:nvSpPr>
          <p:cNvPr id="9" name="Rectangle 8"/>
          <p:cNvSpPr/>
          <p:nvPr/>
        </p:nvSpPr>
        <p:spPr>
          <a:xfrm>
            <a:off x="381000" y="1219200"/>
            <a:ext cx="8305800" cy="523220"/>
          </a:xfrm>
          <a:prstGeom prst="rect">
            <a:avLst/>
          </a:prstGeom>
        </p:spPr>
        <p:txBody>
          <a:bodyPr wrap="square">
            <a:spAutoFit/>
          </a:bodyPr>
          <a:lstStyle/>
          <a:p>
            <a:pPr algn="ctr"/>
            <a:r>
              <a:rPr lang="en-US" sz="2800" dirty="0"/>
              <a:t>Assignment 1</a:t>
            </a:r>
          </a:p>
        </p:txBody>
      </p:sp>
      <p:sp>
        <p:nvSpPr>
          <p:cNvPr id="12" name="TextBox 11">
            <a:extLst>
              <a:ext uri="{FF2B5EF4-FFF2-40B4-BE49-F238E27FC236}">
                <a16:creationId xmlns:a16="http://schemas.microsoft.com/office/drawing/2014/main" id="{9C9C05E5-8348-F351-2CAE-E233A594D79A}"/>
              </a:ext>
            </a:extLst>
          </p:cNvPr>
          <p:cNvSpPr txBox="1"/>
          <p:nvPr/>
        </p:nvSpPr>
        <p:spPr>
          <a:xfrm>
            <a:off x="1524000" y="2014953"/>
            <a:ext cx="4597684" cy="369332"/>
          </a:xfrm>
          <a:prstGeom prst="rect">
            <a:avLst/>
          </a:prstGeom>
          <a:noFill/>
        </p:spPr>
        <p:txBody>
          <a:bodyPr wrap="square">
            <a:spAutoFit/>
          </a:bodyPr>
          <a:lstStyle/>
          <a:p>
            <a:r>
              <a:rPr lang="en-US" b="1" dirty="0"/>
              <a:t>1. What are Support Vector Machines (SVMs)?</a:t>
            </a:r>
          </a:p>
        </p:txBody>
      </p:sp>
      <p:sp>
        <p:nvSpPr>
          <p:cNvPr id="13" name="TextBox 12">
            <a:extLst>
              <a:ext uri="{FF2B5EF4-FFF2-40B4-BE49-F238E27FC236}">
                <a16:creationId xmlns:a16="http://schemas.microsoft.com/office/drawing/2014/main" id="{FE46A1B8-0476-27F8-7572-A02C3460B909}"/>
              </a:ext>
            </a:extLst>
          </p:cNvPr>
          <p:cNvSpPr txBox="1"/>
          <p:nvPr/>
        </p:nvSpPr>
        <p:spPr>
          <a:xfrm>
            <a:off x="1524000" y="2514968"/>
            <a:ext cx="4597684" cy="369332"/>
          </a:xfrm>
          <a:prstGeom prst="rect">
            <a:avLst/>
          </a:prstGeom>
          <a:noFill/>
        </p:spPr>
        <p:txBody>
          <a:bodyPr wrap="square">
            <a:spAutoFit/>
          </a:bodyPr>
          <a:lstStyle/>
          <a:p>
            <a:r>
              <a:rPr lang="en-US" b="1" dirty="0"/>
              <a:t>2. What are Support Vectors in SVMs?</a:t>
            </a:r>
          </a:p>
        </p:txBody>
      </p:sp>
      <p:sp>
        <p:nvSpPr>
          <p:cNvPr id="14" name="TextBox 13">
            <a:extLst>
              <a:ext uri="{FF2B5EF4-FFF2-40B4-BE49-F238E27FC236}">
                <a16:creationId xmlns:a16="http://schemas.microsoft.com/office/drawing/2014/main" id="{3E51A91A-5FB1-9162-1C0A-7B8FC245BFC8}"/>
              </a:ext>
            </a:extLst>
          </p:cNvPr>
          <p:cNvSpPr txBox="1"/>
          <p:nvPr/>
        </p:nvSpPr>
        <p:spPr>
          <a:xfrm>
            <a:off x="1524000" y="3014983"/>
            <a:ext cx="6400800" cy="369332"/>
          </a:xfrm>
          <a:prstGeom prst="rect">
            <a:avLst/>
          </a:prstGeom>
          <a:noFill/>
        </p:spPr>
        <p:txBody>
          <a:bodyPr wrap="square">
            <a:spAutoFit/>
          </a:bodyPr>
          <a:lstStyle/>
          <a:p>
            <a:r>
              <a:rPr lang="en-US" b="1" dirty="0"/>
              <a:t>3. What is the basic principle of a Support Vector Machine?</a:t>
            </a:r>
          </a:p>
        </p:txBody>
      </p:sp>
      <p:sp>
        <p:nvSpPr>
          <p:cNvPr id="15" name="TextBox 14">
            <a:extLst>
              <a:ext uri="{FF2B5EF4-FFF2-40B4-BE49-F238E27FC236}">
                <a16:creationId xmlns:a16="http://schemas.microsoft.com/office/drawing/2014/main" id="{B28A1096-7E29-9537-B1D8-04088648A950}"/>
              </a:ext>
            </a:extLst>
          </p:cNvPr>
          <p:cNvSpPr txBox="1"/>
          <p:nvPr/>
        </p:nvSpPr>
        <p:spPr>
          <a:xfrm>
            <a:off x="1524000" y="3574379"/>
            <a:ext cx="5726985" cy="369332"/>
          </a:xfrm>
          <a:prstGeom prst="rect">
            <a:avLst/>
          </a:prstGeom>
          <a:noFill/>
        </p:spPr>
        <p:txBody>
          <a:bodyPr wrap="square">
            <a:spAutoFit/>
          </a:bodyPr>
          <a:lstStyle/>
          <a:p>
            <a:r>
              <a:rPr lang="en-US" b="1" dirty="0"/>
              <a:t>4. What are hard margin and soft Margin SVMs?</a:t>
            </a:r>
          </a:p>
        </p:txBody>
      </p:sp>
      <p:sp>
        <p:nvSpPr>
          <p:cNvPr id="17" name="TextBox 16">
            <a:extLst>
              <a:ext uri="{FF2B5EF4-FFF2-40B4-BE49-F238E27FC236}">
                <a16:creationId xmlns:a16="http://schemas.microsoft.com/office/drawing/2014/main" id="{25F4460B-C060-E639-A10E-97800C038FBC}"/>
              </a:ext>
            </a:extLst>
          </p:cNvPr>
          <p:cNvSpPr txBox="1"/>
          <p:nvPr/>
        </p:nvSpPr>
        <p:spPr>
          <a:xfrm>
            <a:off x="1547973" y="4155059"/>
            <a:ext cx="4597684" cy="369332"/>
          </a:xfrm>
          <a:prstGeom prst="rect">
            <a:avLst/>
          </a:prstGeom>
          <a:noFill/>
        </p:spPr>
        <p:txBody>
          <a:bodyPr wrap="square">
            <a:spAutoFit/>
          </a:bodyPr>
          <a:lstStyle/>
          <a:p>
            <a:r>
              <a:rPr lang="en-US" b="1" dirty="0"/>
              <a:t>5. What do you mean by Hinge loss?</a:t>
            </a:r>
          </a:p>
        </p:txBody>
      </p:sp>
      <p:sp>
        <p:nvSpPr>
          <p:cNvPr id="19" name="TextBox 18">
            <a:extLst>
              <a:ext uri="{FF2B5EF4-FFF2-40B4-BE49-F238E27FC236}">
                <a16:creationId xmlns:a16="http://schemas.microsoft.com/office/drawing/2014/main" id="{C124F179-3739-9FFE-EE7E-9A7EA8BCAA53}"/>
              </a:ext>
            </a:extLst>
          </p:cNvPr>
          <p:cNvSpPr txBox="1"/>
          <p:nvPr/>
        </p:nvSpPr>
        <p:spPr>
          <a:xfrm>
            <a:off x="1547973" y="4780698"/>
            <a:ext cx="4597684" cy="369332"/>
          </a:xfrm>
          <a:prstGeom prst="rect">
            <a:avLst/>
          </a:prstGeom>
          <a:noFill/>
        </p:spPr>
        <p:txBody>
          <a:bodyPr wrap="square">
            <a:spAutoFit/>
          </a:bodyPr>
          <a:lstStyle/>
          <a:p>
            <a:r>
              <a:rPr lang="en-US" b="1" dirty="0"/>
              <a:t>6. What is the “Kernel trick”?</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E777D9-29D5-0459-197C-CC81D711344A}"/>
              </a:ext>
            </a:extLst>
          </p:cNvPr>
          <p:cNvPicPr>
            <a:picLocks noChangeAspect="1"/>
          </p:cNvPicPr>
          <p:nvPr/>
        </p:nvPicPr>
        <p:blipFill>
          <a:blip r:embed="rId2"/>
          <a:stretch>
            <a:fillRect/>
          </a:stretch>
        </p:blipFill>
        <p:spPr>
          <a:xfrm>
            <a:off x="1460938" y="767255"/>
            <a:ext cx="6337738" cy="5917324"/>
          </a:xfrm>
          <a:prstGeom prst="rect">
            <a:avLst/>
          </a:prstGeom>
        </p:spPr>
      </p:pic>
      <p:sp>
        <p:nvSpPr>
          <p:cNvPr id="2" name="Title 1">
            <a:extLst>
              <a:ext uri="{FF2B5EF4-FFF2-40B4-BE49-F238E27FC236}">
                <a16:creationId xmlns:a16="http://schemas.microsoft.com/office/drawing/2014/main" id="{28C6A849-DB70-0B2A-AC52-128CF4F31E02}"/>
              </a:ext>
            </a:extLst>
          </p:cNvPr>
          <p:cNvSpPr txBox="1">
            <a:spLocks/>
          </p:cNvSpPr>
          <p:nvPr/>
        </p:nvSpPr>
        <p:spPr>
          <a:xfrm>
            <a:off x="1986455" y="94750"/>
            <a:ext cx="6800193"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2400" b="1" dirty="0"/>
              <a:t>Old Question Papers</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3490C0-9243-27C7-F197-361FA0AAA7E2}"/>
              </a:ext>
            </a:extLst>
          </p:cNvPr>
          <p:cNvPicPr>
            <a:picLocks noChangeAspect="1"/>
          </p:cNvPicPr>
          <p:nvPr/>
        </p:nvPicPr>
        <p:blipFill>
          <a:blip r:embed="rId2"/>
          <a:stretch>
            <a:fillRect/>
          </a:stretch>
        </p:blipFill>
        <p:spPr>
          <a:xfrm>
            <a:off x="1643865" y="750013"/>
            <a:ext cx="6922619" cy="5928189"/>
          </a:xfrm>
          <a:prstGeom prst="rect">
            <a:avLst/>
          </a:prstGeom>
        </p:spPr>
      </p:pic>
      <p:sp>
        <p:nvSpPr>
          <p:cNvPr id="3" name="Title 1">
            <a:extLst>
              <a:ext uri="{FF2B5EF4-FFF2-40B4-BE49-F238E27FC236}">
                <a16:creationId xmlns:a16="http://schemas.microsoft.com/office/drawing/2014/main" id="{BE3E2AA2-9B55-5227-0FBB-F93A7633A40D}"/>
              </a:ext>
            </a:extLst>
          </p:cNvPr>
          <p:cNvSpPr txBox="1">
            <a:spLocks/>
          </p:cNvSpPr>
          <p:nvPr/>
        </p:nvSpPr>
        <p:spPr>
          <a:xfrm>
            <a:off x="1986455" y="94750"/>
            <a:ext cx="6800193"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2400" b="1" dirty="0"/>
              <a:t>Old Question Papers</a:t>
            </a:r>
          </a:p>
        </p:txBody>
      </p:sp>
    </p:spTree>
    <p:extLst>
      <p:ext uri="{BB962C8B-B14F-4D97-AF65-F5344CB8AC3E}">
        <p14:creationId xmlns:p14="http://schemas.microsoft.com/office/powerpoint/2010/main" val="1386644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892" y="41300"/>
            <a:ext cx="6759150"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Subject Syllabus </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3" name="Picture 2">
            <a:extLst>
              <a:ext uri="{FF2B5EF4-FFF2-40B4-BE49-F238E27FC236}">
                <a16:creationId xmlns:a16="http://schemas.microsoft.com/office/drawing/2014/main" id="{A9870EEA-B77C-9177-1D3F-B8179CAD833C}"/>
              </a:ext>
            </a:extLst>
          </p:cNvPr>
          <p:cNvPicPr>
            <a:picLocks noChangeAspect="1"/>
          </p:cNvPicPr>
          <p:nvPr/>
        </p:nvPicPr>
        <p:blipFill>
          <a:blip r:embed="rId3"/>
          <a:stretch>
            <a:fillRect/>
          </a:stretch>
        </p:blipFill>
        <p:spPr>
          <a:xfrm>
            <a:off x="1334814" y="693683"/>
            <a:ext cx="7714593" cy="5906814"/>
          </a:xfrm>
          <a:prstGeom prst="rect">
            <a:avLst/>
          </a:prstGeom>
        </p:spPr>
      </p:pic>
    </p:spTree>
    <p:extLst>
      <p:ext uri="{BB962C8B-B14F-4D97-AF65-F5344CB8AC3E}">
        <p14:creationId xmlns:p14="http://schemas.microsoft.com/office/powerpoint/2010/main" val="1504629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3953690" y="57388"/>
            <a:ext cx="3047205" cy="563962"/>
          </a:xfrm>
          <a:noFill/>
          <a:ln>
            <a:noFill/>
          </a:ln>
        </p:spPr>
        <p:txBody>
          <a:bodyPr>
            <a:normAutofit/>
          </a:bodyPr>
          <a:lstStyle/>
          <a:p>
            <a:r>
              <a:rPr lang="en-IN" sz="2400" b="1" dirty="0">
                <a:latin typeface="+mn-lt"/>
              </a:rPr>
              <a:t>Regression</a:t>
            </a:r>
            <a:endParaRPr lang="en-US" sz="2400" b="1"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2233" y="728290"/>
            <a:ext cx="2261834" cy="1412948"/>
          </a:xfrm>
          <a:prstGeom prst="rect">
            <a:avLst/>
          </a:prstGeom>
        </p:spPr>
      </p:pic>
      <p:pic>
        <p:nvPicPr>
          <p:cNvPr id="4" name="Picture 3">
            <a:extLst>
              <a:ext uri="{FF2B5EF4-FFF2-40B4-BE49-F238E27FC236}">
                <a16:creationId xmlns:a16="http://schemas.microsoft.com/office/drawing/2014/main" id="{9BDA70CE-2AAF-4614-AD47-7A3F82306187}"/>
              </a:ext>
            </a:extLst>
          </p:cNvPr>
          <p:cNvPicPr>
            <a:picLocks noChangeAspect="1"/>
          </p:cNvPicPr>
          <p:nvPr/>
        </p:nvPicPr>
        <p:blipFill>
          <a:blip r:embed="rId3"/>
          <a:stretch>
            <a:fillRect/>
          </a:stretch>
        </p:blipFill>
        <p:spPr>
          <a:xfrm>
            <a:off x="613226" y="2045304"/>
            <a:ext cx="7682680" cy="1176967"/>
          </a:xfrm>
          <a:prstGeom prst="rect">
            <a:avLst/>
          </a:prstGeom>
        </p:spPr>
      </p:pic>
      <p:pic>
        <p:nvPicPr>
          <p:cNvPr id="5" name="Picture 4">
            <a:extLst>
              <a:ext uri="{FF2B5EF4-FFF2-40B4-BE49-F238E27FC236}">
                <a16:creationId xmlns:a16="http://schemas.microsoft.com/office/drawing/2014/main" id="{A7F2E0E2-76B0-49D2-BFCC-05820584E706}"/>
              </a:ext>
            </a:extLst>
          </p:cNvPr>
          <p:cNvPicPr>
            <a:picLocks noChangeAspect="1"/>
          </p:cNvPicPr>
          <p:nvPr/>
        </p:nvPicPr>
        <p:blipFill>
          <a:blip r:embed="rId4"/>
          <a:stretch>
            <a:fillRect/>
          </a:stretch>
        </p:blipFill>
        <p:spPr>
          <a:xfrm>
            <a:off x="283177" y="3281119"/>
            <a:ext cx="8450947" cy="3195881"/>
          </a:xfrm>
          <a:prstGeom prst="rect">
            <a:avLst/>
          </a:prstGeom>
        </p:spPr>
      </p:pic>
    </p:spTree>
    <p:extLst>
      <p:ext uri="{BB962C8B-B14F-4D97-AF65-F5344CB8AC3E}">
        <p14:creationId xmlns:p14="http://schemas.microsoft.com/office/powerpoint/2010/main" val="25436575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32AB6C-4423-79E7-EA28-72ECF20AF3BE}"/>
              </a:ext>
            </a:extLst>
          </p:cNvPr>
          <p:cNvPicPr>
            <a:picLocks noChangeAspect="1"/>
          </p:cNvPicPr>
          <p:nvPr/>
        </p:nvPicPr>
        <p:blipFill>
          <a:blip r:embed="rId2"/>
          <a:stretch>
            <a:fillRect/>
          </a:stretch>
        </p:blipFill>
        <p:spPr>
          <a:xfrm>
            <a:off x="1366463" y="750013"/>
            <a:ext cx="6852863" cy="6013237"/>
          </a:xfrm>
          <a:prstGeom prst="rect">
            <a:avLst/>
          </a:prstGeom>
        </p:spPr>
      </p:pic>
      <p:sp>
        <p:nvSpPr>
          <p:cNvPr id="2" name="Title 1">
            <a:extLst>
              <a:ext uri="{FF2B5EF4-FFF2-40B4-BE49-F238E27FC236}">
                <a16:creationId xmlns:a16="http://schemas.microsoft.com/office/drawing/2014/main" id="{B30C70E6-D4AE-E2C2-4C65-878E948F7DE0}"/>
              </a:ext>
            </a:extLst>
          </p:cNvPr>
          <p:cNvSpPr txBox="1">
            <a:spLocks/>
          </p:cNvSpPr>
          <p:nvPr/>
        </p:nvSpPr>
        <p:spPr>
          <a:xfrm>
            <a:off x="1986455" y="94750"/>
            <a:ext cx="6800193"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2400" b="1" dirty="0"/>
              <a:t>Old Question Papers</a:t>
            </a:r>
          </a:p>
        </p:txBody>
      </p:sp>
    </p:spTree>
    <p:extLst>
      <p:ext uri="{BB962C8B-B14F-4D97-AF65-F5344CB8AC3E}">
        <p14:creationId xmlns:p14="http://schemas.microsoft.com/office/powerpoint/2010/main" val="384259988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DA45DE-B59D-D55E-BFBF-A5A7C15F506D}"/>
              </a:ext>
            </a:extLst>
          </p:cNvPr>
          <p:cNvPicPr>
            <a:picLocks noChangeAspect="1"/>
          </p:cNvPicPr>
          <p:nvPr/>
        </p:nvPicPr>
        <p:blipFill>
          <a:blip r:embed="rId2"/>
          <a:stretch>
            <a:fillRect/>
          </a:stretch>
        </p:blipFill>
        <p:spPr>
          <a:xfrm>
            <a:off x="1695236" y="821933"/>
            <a:ext cx="7091412" cy="5506678"/>
          </a:xfrm>
          <a:prstGeom prst="rect">
            <a:avLst/>
          </a:prstGeom>
        </p:spPr>
      </p:pic>
      <p:sp>
        <p:nvSpPr>
          <p:cNvPr id="3" name="Title 1">
            <a:extLst>
              <a:ext uri="{FF2B5EF4-FFF2-40B4-BE49-F238E27FC236}">
                <a16:creationId xmlns:a16="http://schemas.microsoft.com/office/drawing/2014/main" id="{E85530E6-BD79-3780-2948-95AA338D5847}"/>
              </a:ext>
            </a:extLst>
          </p:cNvPr>
          <p:cNvSpPr txBox="1">
            <a:spLocks/>
          </p:cNvSpPr>
          <p:nvPr/>
        </p:nvSpPr>
        <p:spPr>
          <a:xfrm>
            <a:off x="1986455" y="94750"/>
            <a:ext cx="6800193"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2400" b="1" dirty="0"/>
              <a:t>Old Question Papers</a:t>
            </a:r>
          </a:p>
        </p:txBody>
      </p:sp>
    </p:spTree>
    <p:extLst>
      <p:ext uri="{BB962C8B-B14F-4D97-AF65-F5344CB8AC3E}">
        <p14:creationId xmlns:p14="http://schemas.microsoft.com/office/powerpoint/2010/main" val="55784471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81100"/>
            <a:ext cx="8229600" cy="4495800"/>
          </a:xfrm>
        </p:spPr>
        <p:txBody>
          <a:bodyPr>
            <a:normAutofit/>
          </a:bodyPr>
          <a:lstStyle/>
          <a:p>
            <a:r>
              <a:rPr lang="en-US" sz="2200" dirty="0">
                <a:latin typeface="Times New Roman" panose="02020603050405020304" pitchFamily="18" charset="0"/>
                <a:cs typeface="Times New Roman" panose="02020603050405020304" pitchFamily="18" charset="0"/>
              </a:rPr>
              <a:t>What is the role of the C hyper-parameter in SVM? Does it affect the bias/variance trade-off?</a:t>
            </a:r>
          </a:p>
          <a:p>
            <a:r>
              <a:rPr lang="en-US" sz="2200" dirty="0">
                <a:latin typeface="Times New Roman" panose="02020603050405020304" pitchFamily="18" charset="0"/>
                <a:cs typeface="Times New Roman" panose="02020603050405020304" pitchFamily="18" charset="0"/>
              </a:rPr>
              <a:t>Explain different types of kernel functions.</a:t>
            </a:r>
          </a:p>
          <a:p>
            <a:r>
              <a:rPr lang="en-US" sz="2200" dirty="0">
                <a:latin typeface="Times New Roman" panose="02020603050405020304" pitchFamily="18" charset="0"/>
                <a:cs typeface="Times New Roman" panose="02020603050405020304" pitchFamily="18" charset="0"/>
              </a:rPr>
              <a:t>How you formulate SVM for a regression problem statement?</a:t>
            </a:r>
          </a:p>
          <a:p>
            <a:r>
              <a:rPr lang="en-US" sz="2200" dirty="0">
                <a:latin typeface="Times New Roman" panose="02020603050405020304" pitchFamily="18" charset="0"/>
                <a:cs typeface="Times New Roman" panose="02020603050405020304" pitchFamily="18" charset="0"/>
              </a:rPr>
              <a:t>What affects the decision boundary in SVM?</a:t>
            </a:r>
          </a:p>
          <a:p>
            <a:r>
              <a:rPr lang="en-US" sz="2200" dirty="0">
                <a:latin typeface="Times New Roman" panose="02020603050405020304" pitchFamily="18" charset="0"/>
                <a:cs typeface="Times New Roman" panose="02020603050405020304" pitchFamily="18" charset="0"/>
              </a:rPr>
              <a:t>What is a slack variable?</a:t>
            </a:r>
          </a:p>
          <a:p>
            <a:r>
              <a:rPr lang="en-US" sz="2200" dirty="0">
                <a:latin typeface="Times New Roman" panose="02020603050405020304" pitchFamily="18" charset="0"/>
                <a:cs typeface="Times New Roman" panose="02020603050405020304" pitchFamily="18" charset="0"/>
              </a:rPr>
              <a:t>What is a dual and primal problem and how is it relevant to SVMs?</a:t>
            </a:r>
          </a:p>
          <a:p>
            <a:endParaRPr lang="en-US" dirty="0"/>
          </a:p>
        </p:txBody>
      </p:sp>
      <p:sp>
        <p:nvSpPr>
          <p:cNvPr id="7" name="Title 1"/>
          <p:cNvSpPr txBox="1">
            <a:spLocks/>
          </p:cNvSpPr>
          <p:nvPr/>
        </p:nvSpPr>
        <p:spPr>
          <a:xfrm>
            <a:off x="1860330" y="1"/>
            <a:ext cx="7283669"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Expected Questions for University Exam </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207172" y="0"/>
            <a:ext cx="6621518" cy="654908"/>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References</a:t>
            </a:r>
          </a:p>
        </p:txBody>
      </p:sp>
      <p:sp>
        <p:nvSpPr>
          <p:cNvPr id="5" name="Rectangle 4"/>
          <p:cNvSpPr/>
          <p:nvPr/>
        </p:nvSpPr>
        <p:spPr>
          <a:xfrm>
            <a:off x="685800" y="1859340"/>
            <a:ext cx="7772400" cy="3477875"/>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Text books: </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1. Tom M. Mitchell, ―Machine Learning, McGraw-Hill Education (India) Private Limited, 2013. </a:t>
            </a:r>
          </a:p>
          <a:p>
            <a:r>
              <a:rPr lang="en-US" sz="2200" dirty="0">
                <a:latin typeface="Times New Roman" panose="02020603050405020304" pitchFamily="18" charset="0"/>
                <a:cs typeface="Times New Roman" panose="02020603050405020304" pitchFamily="18" charset="0"/>
              </a:rPr>
              <a:t>2. </a:t>
            </a:r>
            <a:r>
              <a:rPr lang="en-US" sz="2200" dirty="0" err="1">
                <a:latin typeface="Times New Roman" panose="02020603050405020304" pitchFamily="18" charset="0"/>
                <a:cs typeface="Times New Roman" panose="02020603050405020304" pitchFamily="18" charset="0"/>
              </a:rPr>
              <a:t>Ethem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Alpaydin</a:t>
            </a:r>
            <a:r>
              <a:rPr lang="en-US" sz="2200" dirty="0">
                <a:latin typeface="Times New Roman" panose="02020603050405020304" pitchFamily="18" charset="0"/>
                <a:cs typeface="Times New Roman" panose="02020603050405020304" pitchFamily="18" charset="0"/>
              </a:rPr>
              <a:t>, ―Introduction to Machine Learning (Adaptive Computation and Machine Learning), The MIT Press 2004. </a:t>
            </a:r>
          </a:p>
          <a:p>
            <a:r>
              <a:rPr lang="en-US" sz="2200" dirty="0">
                <a:latin typeface="Times New Roman" panose="02020603050405020304" pitchFamily="18" charset="0"/>
                <a:cs typeface="Times New Roman" panose="02020603050405020304" pitchFamily="18" charset="0"/>
              </a:rPr>
              <a:t>3. Stephen </a:t>
            </a:r>
            <a:r>
              <a:rPr lang="en-US" sz="2200" dirty="0" err="1">
                <a:latin typeface="Times New Roman" panose="02020603050405020304" pitchFamily="18" charset="0"/>
                <a:cs typeface="Times New Roman" panose="02020603050405020304" pitchFamily="18" charset="0"/>
              </a:rPr>
              <a:t>Marsland</a:t>
            </a:r>
            <a:r>
              <a:rPr lang="en-US" sz="2200" dirty="0">
                <a:latin typeface="Times New Roman" panose="02020603050405020304" pitchFamily="18" charset="0"/>
                <a:cs typeface="Times New Roman" panose="02020603050405020304" pitchFamily="18" charset="0"/>
              </a:rPr>
              <a:t>, ―Machine Learning: An Algorithmic Perspective, CRC Press, 2009. </a:t>
            </a:r>
          </a:p>
          <a:p>
            <a:r>
              <a:rPr lang="en-US" sz="2200" dirty="0">
                <a:latin typeface="Times New Roman" panose="02020603050405020304" pitchFamily="18" charset="0"/>
                <a:cs typeface="Times New Roman" panose="02020603050405020304" pitchFamily="18" charset="0"/>
              </a:rPr>
              <a:t>4. Bishop, C., Pattern Recognition and Machine Learning. Berlin: Springer-</a:t>
            </a:r>
            <a:r>
              <a:rPr lang="en-US" sz="2200" dirty="0" err="1">
                <a:latin typeface="Times New Roman" panose="02020603050405020304" pitchFamily="18" charset="0"/>
                <a:cs typeface="Times New Roman" panose="02020603050405020304" pitchFamily="18" charset="0"/>
              </a:rPr>
              <a:t>Verlag</a:t>
            </a:r>
            <a:r>
              <a:rPr lang="en-US" sz="2200"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133600" y="66124"/>
            <a:ext cx="7010400" cy="62975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Recap of Unit </a:t>
            </a:r>
          </a:p>
        </p:txBody>
      </p:sp>
      <p:sp>
        <p:nvSpPr>
          <p:cNvPr id="5" name="Rectangle 4"/>
          <p:cNvSpPr/>
          <p:nvPr/>
        </p:nvSpPr>
        <p:spPr>
          <a:xfrm>
            <a:off x="685800" y="1859340"/>
            <a:ext cx="7772400" cy="1107996"/>
          </a:xfrm>
          <a:prstGeom prst="rect">
            <a:avLst/>
          </a:prstGeom>
        </p:spPr>
        <p:txBody>
          <a:bodyPr wrap="square">
            <a:spAutoFit/>
          </a:bodyPr>
          <a:lstStyle/>
          <a:p>
            <a:endParaRPr lang="en-US" sz="2200" dirty="0"/>
          </a:p>
          <a:p>
            <a:r>
              <a:rPr lang="en-US" sz="2200" dirty="0"/>
              <a:t> </a:t>
            </a:r>
          </a:p>
          <a:p>
            <a:endParaRPr lang="en-US" sz="2200" dirty="0"/>
          </a:p>
        </p:txBody>
      </p:sp>
      <p:sp>
        <p:nvSpPr>
          <p:cNvPr id="11" name="Rectangle 10"/>
          <p:cNvSpPr/>
          <p:nvPr/>
        </p:nvSpPr>
        <p:spPr>
          <a:xfrm>
            <a:off x="725395" y="914400"/>
            <a:ext cx="8077200" cy="5745163"/>
          </a:xfrm>
          <a:prstGeom prst="rect">
            <a:avLst/>
          </a:prstGeom>
        </p:spPr>
        <p:txBody>
          <a:bodyPr wrap="square">
            <a:spAutoFit/>
          </a:bodyPr>
          <a:lstStyle/>
          <a:p>
            <a:pPr marL="384175" marR="132080" indent="-372110" algn="just">
              <a:lnSpc>
                <a:spcPct val="100000"/>
              </a:lnSpc>
              <a:spcBef>
                <a:spcPts val="90"/>
              </a:spcBef>
              <a:buChar char="•"/>
              <a:tabLst>
                <a:tab pos="384175" algn="l"/>
                <a:tab pos="384810" algn="l"/>
              </a:tabLst>
            </a:pPr>
            <a:r>
              <a:rPr lang="en-US" dirty="0"/>
              <a:t>The performance and interpretation of linear regression analysis are subject to a variety of pitfalls, which are discussed here in detail. The reader is made aware of common errors of interpretation through practical examples. Both the opportunities for applying linear regression </a:t>
            </a:r>
            <a:r>
              <a:rPr lang="en-US" sz="2000" dirty="0">
                <a:latin typeface="Times New Roman" panose="02020603050405020304" pitchFamily="18" charset="0"/>
                <a:cs typeface="Times New Roman" panose="02020603050405020304" pitchFamily="18" charset="0"/>
              </a:rPr>
              <a:t>analysis</a:t>
            </a:r>
            <a:r>
              <a:rPr lang="en-US" dirty="0"/>
              <a:t> and its limitations are presented.</a:t>
            </a:r>
          </a:p>
          <a:p>
            <a:pPr marL="384175" marR="132080" indent="-372110" algn="just">
              <a:lnSpc>
                <a:spcPct val="100000"/>
              </a:lnSpc>
              <a:spcBef>
                <a:spcPts val="90"/>
              </a:spcBef>
              <a:buChar char="•"/>
              <a:tabLst>
                <a:tab pos="384175" algn="l"/>
                <a:tab pos="384810" algn="l"/>
              </a:tabLst>
            </a:pPr>
            <a:r>
              <a:rPr lang="en-US" dirty="0"/>
              <a:t>A decision tree is a tree-shaped diagram that shows statistical probability or determines a course of action. It shows the analysts and by that, the decision-makers which steps they have to take and how different choices could affect the whole process.</a:t>
            </a:r>
          </a:p>
          <a:p>
            <a:pPr marL="384175" marR="132080" indent="-372110" algn="just">
              <a:lnSpc>
                <a:spcPct val="100000"/>
              </a:lnSpc>
              <a:spcBef>
                <a:spcPts val="90"/>
              </a:spcBef>
              <a:buChar char="•"/>
              <a:tabLst>
                <a:tab pos="384175" algn="l"/>
                <a:tab pos="384810" algn="l"/>
              </a:tabLst>
            </a:pPr>
            <a:r>
              <a:rPr lang="en-US" dirty="0"/>
              <a:t>SVM is a supervised learning algorithm which separates the data into different classes through the use of a hyperplane. The chosen hyperplane is one with the greatest margin between the hyperplane and all points, this yields the greatest likelihood of accurate classification.</a:t>
            </a:r>
          </a:p>
          <a:p>
            <a:pPr marL="384175" marR="132080" indent="-372110" algn="just">
              <a:lnSpc>
                <a:spcPct val="100000"/>
              </a:lnSpc>
              <a:spcBef>
                <a:spcPts val="90"/>
              </a:spcBef>
              <a:buChar char="•"/>
              <a:tabLst>
                <a:tab pos="384175" algn="l"/>
                <a:tab pos="384810" algn="l"/>
              </a:tabLst>
            </a:pPr>
            <a:r>
              <a:rPr lang="en-US" dirty="0"/>
              <a:t>Neural networks are suitable for predicting time series mainly because of learning only from examples, without any need to add additional information that can bring more confusion than prediction effect. Neural networks are able to generalize and are resistant to noise. On the other hand, it is generally not possible to determine exactly what a neural network learned and it is also hard to estimate possible prediction error.</a:t>
            </a:r>
          </a:p>
          <a:p>
            <a:pPr marL="384175" marR="132080" indent="-372110">
              <a:lnSpc>
                <a:spcPct val="100000"/>
              </a:lnSpc>
              <a:spcBef>
                <a:spcPts val="90"/>
              </a:spcBef>
              <a:buChar char="•"/>
              <a:tabLst>
                <a:tab pos="384175" algn="l"/>
                <a:tab pos="384810" algn="l"/>
              </a:tabLst>
            </a:pPr>
            <a:endParaRPr lang="en-US" sz="2200" dirty="0">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3953690" y="57388"/>
            <a:ext cx="3047205" cy="563962"/>
          </a:xfrm>
          <a:noFill/>
          <a:ln>
            <a:noFill/>
          </a:ln>
        </p:spPr>
        <p:txBody>
          <a:bodyPr>
            <a:normAutofit/>
          </a:bodyPr>
          <a:lstStyle/>
          <a:p>
            <a:r>
              <a:rPr lang="en-IN" sz="2400" b="1" dirty="0">
                <a:latin typeface="+mn-lt"/>
              </a:rPr>
              <a:t>Regression</a:t>
            </a:r>
            <a:endParaRPr lang="en-US" sz="2400" b="1" dirty="0">
              <a:latin typeface="+mn-lt"/>
              <a:ea typeface="+mn-ea"/>
              <a:cs typeface="+mn-cs"/>
            </a:endParaRPr>
          </a:p>
        </p:txBody>
      </p:sp>
      <p:pic>
        <p:nvPicPr>
          <p:cNvPr id="2" name="Picture 1">
            <a:extLst>
              <a:ext uri="{FF2B5EF4-FFF2-40B4-BE49-F238E27FC236}">
                <a16:creationId xmlns:a16="http://schemas.microsoft.com/office/drawing/2014/main" id="{B55A4752-007E-C342-CF52-05655AFE80D0}"/>
              </a:ext>
            </a:extLst>
          </p:cNvPr>
          <p:cNvPicPr>
            <a:picLocks noChangeAspect="1"/>
          </p:cNvPicPr>
          <p:nvPr/>
        </p:nvPicPr>
        <p:blipFill>
          <a:blip r:embed="rId2"/>
          <a:stretch>
            <a:fillRect/>
          </a:stretch>
        </p:blipFill>
        <p:spPr>
          <a:xfrm>
            <a:off x="283176" y="2813935"/>
            <a:ext cx="8104079" cy="3764676"/>
          </a:xfrm>
          <a:prstGeom prst="rect">
            <a:avLst/>
          </a:prstGeom>
        </p:spPr>
      </p:pic>
      <p:pic>
        <p:nvPicPr>
          <p:cNvPr id="3" name="Picture 2">
            <a:extLst>
              <a:ext uri="{FF2B5EF4-FFF2-40B4-BE49-F238E27FC236}">
                <a16:creationId xmlns:a16="http://schemas.microsoft.com/office/drawing/2014/main" id="{D78EC056-1A17-3DD6-D834-EDEC6FD1D0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2166" y="1498690"/>
            <a:ext cx="2261834" cy="1412948"/>
          </a:xfrm>
          <a:prstGeom prst="rect">
            <a:avLst/>
          </a:prstGeom>
        </p:spPr>
      </p:pic>
    </p:spTree>
    <p:extLst>
      <p:ext uri="{BB962C8B-B14F-4D97-AF65-F5344CB8AC3E}">
        <p14:creationId xmlns:p14="http://schemas.microsoft.com/office/powerpoint/2010/main" val="61431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3953690" y="57388"/>
            <a:ext cx="3047205" cy="563962"/>
          </a:xfrm>
          <a:noFill/>
          <a:ln>
            <a:noFill/>
          </a:ln>
        </p:spPr>
        <p:txBody>
          <a:bodyPr>
            <a:normAutofit/>
          </a:bodyPr>
          <a:lstStyle/>
          <a:p>
            <a:r>
              <a:rPr lang="en-IN" sz="2400" b="1" dirty="0">
                <a:latin typeface="+mn-lt"/>
              </a:rPr>
              <a:t>Regression</a:t>
            </a:r>
            <a:endParaRPr lang="en-US" sz="2400" b="1" dirty="0">
              <a:latin typeface="+mn-lt"/>
              <a:ea typeface="+mn-ea"/>
              <a:cs typeface="+mn-cs"/>
            </a:endParaRPr>
          </a:p>
        </p:txBody>
      </p:sp>
      <p:pic>
        <p:nvPicPr>
          <p:cNvPr id="4" name="Picture 3">
            <a:extLst>
              <a:ext uri="{FF2B5EF4-FFF2-40B4-BE49-F238E27FC236}">
                <a16:creationId xmlns:a16="http://schemas.microsoft.com/office/drawing/2014/main" id="{95E9F588-7465-C9CC-AC3A-659C13BDB3DA}"/>
              </a:ext>
            </a:extLst>
          </p:cNvPr>
          <p:cNvPicPr>
            <a:picLocks noChangeAspect="1"/>
          </p:cNvPicPr>
          <p:nvPr/>
        </p:nvPicPr>
        <p:blipFill>
          <a:blip r:embed="rId2"/>
          <a:stretch>
            <a:fillRect/>
          </a:stretch>
        </p:blipFill>
        <p:spPr>
          <a:xfrm>
            <a:off x="457200" y="1472513"/>
            <a:ext cx="8276924" cy="4587110"/>
          </a:xfrm>
          <a:prstGeom prst="rect">
            <a:avLst/>
          </a:prstGeom>
        </p:spPr>
      </p:pic>
    </p:spTree>
    <p:extLst>
      <p:ext uri="{BB962C8B-B14F-4D97-AF65-F5344CB8AC3E}">
        <p14:creationId xmlns:p14="http://schemas.microsoft.com/office/powerpoint/2010/main" val="3416148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3953690" y="57388"/>
            <a:ext cx="3047205" cy="563962"/>
          </a:xfrm>
          <a:noFill/>
          <a:ln>
            <a:noFill/>
          </a:ln>
        </p:spPr>
        <p:txBody>
          <a:bodyPr>
            <a:normAutofit/>
          </a:bodyPr>
          <a:lstStyle/>
          <a:p>
            <a:r>
              <a:rPr lang="en-IN" sz="2400" b="1" dirty="0">
                <a:latin typeface="+mn-lt"/>
              </a:rPr>
              <a:t>Regression</a:t>
            </a:r>
            <a:endParaRPr lang="en-US" sz="2400" b="1" dirty="0">
              <a:latin typeface="+mn-lt"/>
              <a:ea typeface="+mn-ea"/>
              <a:cs typeface="+mn-cs"/>
            </a:endParaRPr>
          </a:p>
        </p:txBody>
      </p:sp>
      <p:pic>
        <p:nvPicPr>
          <p:cNvPr id="2" name="Picture 1">
            <a:extLst>
              <a:ext uri="{FF2B5EF4-FFF2-40B4-BE49-F238E27FC236}">
                <a16:creationId xmlns:a16="http://schemas.microsoft.com/office/drawing/2014/main" id="{DAFD73D7-5D21-189D-4C14-52022F16AD8A}"/>
              </a:ext>
            </a:extLst>
          </p:cNvPr>
          <p:cNvPicPr>
            <a:picLocks noChangeAspect="1"/>
          </p:cNvPicPr>
          <p:nvPr/>
        </p:nvPicPr>
        <p:blipFill>
          <a:blip r:embed="rId2"/>
          <a:stretch>
            <a:fillRect/>
          </a:stretch>
        </p:blipFill>
        <p:spPr>
          <a:xfrm>
            <a:off x="457200" y="1416401"/>
            <a:ext cx="8387529" cy="4644205"/>
          </a:xfrm>
          <a:prstGeom prst="rect">
            <a:avLst/>
          </a:prstGeom>
        </p:spPr>
      </p:pic>
    </p:spTree>
    <p:extLst>
      <p:ext uri="{BB962C8B-B14F-4D97-AF65-F5344CB8AC3E}">
        <p14:creationId xmlns:p14="http://schemas.microsoft.com/office/powerpoint/2010/main" val="2061566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3953690" y="57388"/>
            <a:ext cx="3047205" cy="563962"/>
          </a:xfrm>
          <a:noFill/>
          <a:ln>
            <a:noFill/>
          </a:ln>
        </p:spPr>
        <p:txBody>
          <a:bodyPr>
            <a:normAutofit/>
          </a:bodyPr>
          <a:lstStyle/>
          <a:p>
            <a:r>
              <a:rPr lang="en-IN" sz="2400" b="1" dirty="0">
                <a:latin typeface="+mn-lt"/>
              </a:rPr>
              <a:t>Regression</a:t>
            </a:r>
            <a:endParaRPr lang="en-US" sz="2400" b="1" dirty="0">
              <a:latin typeface="+mn-lt"/>
              <a:ea typeface="+mn-ea"/>
              <a:cs typeface="+mn-cs"/>
            </a:endParaRPr>
          </a:p>
        </p:txBody>
      </p:sp>
      <p:pic>
        <p:nvPicPr>
          <p:cNvPr id="3" name="Picture 2">
            <a:extLst>
              <a:ext uri="{FF2B5EF4-FFF2-40B4-BE49-F238E27FC236}">
                <a16:creationId xmlns:a16="http://schemas.microsoft.com/office/drawing/2014/main" id="{729C0381-FAB7-E18A-2472-D94E77C71E9E}"/>
              </a:ext>
            </a:extLst>
          </p:cNvPr>
          <p:cNvPicPr>
            <a:picLocks noChangeAspect="1"/>
          </p:cNvPicPr>
          <p:nvPr/>
        </p:nvPicPr>
        <p:blipFill>
          <a:blip r:embed="rId2"/>
          <a:stretch>
            <a:fillRect/>
          </a:stretch>
        </p:blipFill>
        <p:spPr>
          <a:xfrm>
            <a:off x="219260" y="1754907"/>
            <a:ext cx="8504608" cy="4326532"/>
          </a:xfrm>
          <a:prstGeom prst="rect">
            <a:avLst/>
          </a:prstGeom>
        </p:spPr>
      </p:pic>
    </p:spTree>
    <p:extLst>
      <p:ext uri="{BB962C8B-B14F-4D97-AF65-F5344CB8AC3E}">
        <p14:creationId xmlns:p14="http://schemas.microsoft.com/office/powerpoint/2010/main" val="2074637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1786759" y="23658"/>
            <a:ext cx="7303178" cy="620358"/>
          </a:xfrm>
        </p:spPr>
        <p:txBody>
          <a:bodyPr>
            <a:normAutofit/>
          </a:bodyPr>
          <a:lstStyle/>
          <a:p>
            <a:r>
              <a:rPr lang="en-IN" sz="2400" b="1" dirty="0">
                <a:latin typeface="+mn-lt"/>
              </a:rPr>
              <a:t>                                    Regression!!</a:t>
            </a:r>
            <a:endParaRPr lang="en-US" sz="2400" b="1" dirty="0">
              <a:latin typeface="+mn-lt"/>
              <a:ea typeface="+mn-ea"/>
              <a:cs typeface="+mn-cs"/>
            </a:endParaRPr>
          </a:p>
        </p:txBody>
      </p:sp>
      <p:pic>
        <p:nvPicPr>
          <p:cNvPr id="5" name="Picture 4">
            <a:extLst>
              <a:ext uri="{FF2B5EF4-FFF2-40B4-BE49-F238E27FC236}">
                <a16:creationId xmlns:a16="http://schemas.microsoft.com/office/drawing/2014/main" id="{E90857DA-9D50-4568-982A-0085E414EA23}"/>
              </a:ext>
            </a:extLst>
          </p:cNvPr>
          <p:cNvPicPr>
            <a:picLocks noChangeAspect="1"/>
          </p:cNvPicPr>
          <p:nvPr/>
        </p:nvPicPr>
        <p:blipFill>
          <a:blip r:embed="rId2"/>
          <a:stretch>
            <a:fillRect/>
          </a:stretch>
        </p:blipFill>
        <p:spPr>
          <a:xfrm>
            <a:off x="291223" y="1940261"/>
            <a:ext cx="8561554" cy="4326532"/>
          </a:xfrm>
          <a:prstGeom prst="rect">
            <a:avLst/>
          </a:prstGeom>
        </p:spPr>
      </p:pic>
    </p:spTree>
    <p:extLst>
      <p:ext uri="{BB962C8B-B14F-4D97-AF65-F5344CB8AC3E}">
        <p14:creationId xmlns:p14="http://schemas.microsoft.com/office/powerpoint/2010/main" val="1943468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1818290" y="178787"/>
            <a:ext cx="7324202" cy="423714"/>
          </a:xfrm>
        </p:spPr>
        <p:txBody>
          <a:bodyPr>
            <a:normAutofit/>
          </a:bodyPr>
          <a:lstStyle/>
          <a:p>
            <a:r>
              <a:rPr lang="en-IN" sz="2400" b="1" dirty="0">
                <a:latin typeface="+mn-lt"/>
              </a:rPr>
              <a:t>                                Regression!!</a:t>
            </a:r>
            <a:endParaRPr lang="en-US" sz="2400" b="1" dirty="0">
              <a:latin typeface="+mn-lt"/>
              <a:ea typeface="+mn-ea"/>
              <a:cs typeface="+mn-cs"/>
            </a:endParaRPr>
          </a:p>
        </p:txBody>
      </p:sp>
      <p:pic>
        <p:nvPicPr>
          <p:cNvPr id="4" name="Picture 3">
            <a:extLst>
              <a:ext uri="{FF2B5EF4-FFF2-40B4-BE49-F238E27FC236}">
                <a16:creationId xmlns:a16="http://schemas.microsoft.com/office/drawing/2014/main" id="{29E86597-EDC3-44C2-B123-E9996DDD7174}"/>
              </a:ext>
            </a:extLst>
          </p:cNvPr>
          <p:cNvPicPr>
            <a:picLocks noChangeAspect="1"/>
          </p:cNvPicPr>
          <p:nvPr/>
        </p:nvPicPr>
        <p:blipFill>
          <a:blip r:embed="rId2"/>
          <a:stretch>
            <a:fillRect/>
          </a:stretch>
        </p:blipFill>
        <p:spPr>
          <a:xfrm>
            <a:off x="178676" y="1700270"/>
            <a:ext cx="8873147" cy="828989"/>
          </a:xfrm>
          <a:prstGeom prst="rect">
            <a:avLst/>
          </a:prstGeom>
        </p:spPr>
      </p:pic>
      <p:pic>
        <p:nvPicPr>
          <p:cNvPr id="6" name="Picture 5">
            <a:extLst>
              <a:ext uri="{FF2B5EF4-FFF2-40B4-BE49-F238E27FC236}">
                <a16:creationId xmlns:a16="http://schemas.microsoft.com/office/drawing/2014/main" id="{9B49FF0A-B9ED-408A-A909-F962135D0108}"/>
              </a:ext>
            </a:extLst>
          </p:cNvPr>
          <p:cNvPicPr>
            <a:picLocks noChangeAspect="1"/>
          </p:cNvPicPr>
          <p:nvPr/>
        </p:nvPicPr>
        <p:blipFill>
          <a:blip r:embed="rId3"/>
          <a:stretch>
            <a:fillRect/>
          </a:stretch>
        </p:blipFill>
        <p:spPr>
          <a:xfrm>
            <a:off x="92177" y="2529259"/>
            <a:ext cx="8959646" cy="3904185"/>
          </a:xfrm>
          <a:prstGeom prst="rect">
            <a:avLst/>
          </a:prstGeom>
        </p:spPr>
      </p:pic>
    </p:spTree>
    <p:extLst>
      <p:ext uri="{BB962C8B-B14F-4D97-AF65-F5344CB8AC3E}">
        <p14:creationId xmlns:p14="http://schemas.microsoft.com/office/powerpoint/2010/main" val="3760504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1695717" y="0"/>
            <a:ext cx="7090931" cy="728091"/>
          </a:xfrm>
        </p:spPr>
        <p:txBody>
          <a:bodyPr>
            <a:normAutofit/>
          </a:bodyPr>
          <a:lstStyle/>
          <a:p>
            <a:r>
              <a:rPr lang="en-IN" sz="3600" dirty="0"/>
              <a:t>                        </a:t>
            </a:r>
            <a:r>
              <a:rPr lang="en-IN" sz="2400" b="1" dirty="0">
                <a:latin typeface="+mn-lt"/>
              </a:rPr>
              <a:t>Regression</a:t>
            </a:r>
            <a:endParaRPr lang="en-US" sz="3600" dirty="0">
              <a:latin typeface="+mn-lt"/>
              <a:ea typeface="+mn-ea"/>
              <a:cs typeface="+mn-cs"/>
            </a:endParaRPr>
          </a:p>
        </p:txBody>
      </p:sp>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2"/>
          <a:stretch>
            <a:fillRect/>
          </a:stretch>
        </p:blipFill>
        <p:spPr>
          <a:xfrm>
            <a:off x="76200" y="6060606"/>
            <a:ext cx="1619517" cy="745677"/>
          </a:xfrm>
          <a:prstGeom prst="rect">
            <a:avLst/>
          </a:prstGeom>
        </p:spPr>
      </p:pic>
      <p:pic>
        <p:nvPicPr>
          <p:cNvPr id="4" name="Picture 3">
            <a:extLst>
              <a:ext uri="{FF2B5EF4-FFF2-40B4-BE49-F238E27FC236}">
                <a16:creationId xmlns:a16="http://schemas.microsoft.com/office/drawing/2014/main" id="{29E86597-EDC3-44C2-B123-E9996DDD7174}"/>
              </a:ext>
            </a:extLst>
          </p:cNvPr>
          <p:cNvPicPr>
            <a:picLocks noChangeAspect="1"/>
          </p:cNvPicPr>
          <p:nvPr/>
        </p:nvPicPr>
        <p:blipFill>
          <a:blip r:embed="rId3"/>
          <a:stretch>
            <a:fillRect/>
          </a:stretch>
        </p:blipFill>
        <p:spPr>
          <a:xfrm>
            <a:off x="38100" y="1926544"/>
            <a:ext cx="9144000" cy="828989"/>
          </a:xfrm>
          <a:prstGeom prst="rect">
            <a:avLst/>
          </a:prstGeom>
        </p:spPr>
      </p:pic>
      <p:pic>
        <p:nvPicPr>
          <p:cNvPr id="5" name="Picture 4">
            <a:extLst>
              <a:ext uri="{FF2B5EF4-FFF2-40B4-BE49-F238E27FC236}">
                <a16:creationId xmlns:a16="http://schemas.microsoft.com/office/drawing/2014/main" id="{F3016F5A-7C4C-4AFC-AD11-5A58C0A602C3}"/>
              </a:ext>
            </a:extLst>
          </p:cNvPr>
          <p:cNvPicPr>
            <a:picLocks noChangeAspect="1"/>
          </p:cNvPicPr>
          <p:nvPr/>
        </p:nvPicPr>
        <p:blipFill>
          <a:blip r:embed="rId4"/>
          <a:stretch>
            <a:fillRect/>
          </a:stretch>
        </p:blipFill>
        <p:spPr>
          <a:xfrm>
            <a:off x="76200" y="2883647"/>
            <a:ext cx="9067800" cy="3878239"/>
          </a:xfrm>
          <a:prstGeom prst="rect">
            <a:avLst/>
          </a:prstGeom>
        </p:spPr>
      </p:pic>
    </p:spTree>
    <p:extLst>
      <p:ext uri="{BB962C8B-B14F-4D97-AF65-F5344CB8AC3E}">
        <p14:creationId xmlns:p14="http://schemas.microsoft.com/office/powerpoint/2010/main" val="2996001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2515636" y="77482"/>
            <a:ext cx="6308687" cy="512693"/>
          </a:xfrm>
        </p:spPr>
        <p:txBody>
          <a:bodyPr>
            <a:normAutofit/>
          </a:bodyPr>
          <a:lstStyle/>
          <a:p>
            <a:r>
              <a:rPr lang="en-IN" sz="2400" b="1" dirty="0">
                <a:latin typeface="+mn-lt"/>
                <a:cs typeface="Times New Roman" panose="02020603050405020304" pitchFamily="18" charset="0"/>
              </a:rPr>
              <a:t>                   Regression</a:t>
            </a:r>
            <a:endParaRPr lang="en-US" sz="2400" b="1" dirty="0">
              <a:latin typeface="+mn-lt"/>
              <a:ea typeface="+mn-ea"/>
              <a:cs typeface="Times New Roman" panose="02020603050405020304" pitchFamily="18" charset="0"/>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45862" y="1507532"/>
            <a:ext cx="2261834" cy="1412948"/>
          </a:xfrm>
          <a:prstGeom prst="rect">
            <a:avLst/>
          </a:prstGeom>
        </p:spPr>
      </p:pic>
      <p:pic>
        <p:nvPicPr>
          <p:cNvPr id="5" name="Picture 4">
            <a:extLst>
              <a:ext uri="{FF2B5EF4-FFF2-40B4-BE49-F238E27FC236}">
                <a16:creationId xmlns:a16="http://schemas.microsoft.com/office/drawing/2014/main" id="{F61AE489-D426-4150-B5CF-C41D8E629E02}"/>
              </a:ext>
            </a:extLst>
          </p:cNvPr>
          <p:cNvPicPr>
            <a:picLocks noChangeAspect="1"/>
          </p:cNvPicPr>
          <p:nvPr/>
        </p:nvPicPr>
        <p:blipFill>
          <a:blip r:embed="rId3"/>
          <a:stretch>
            <a:fillRect/>
          </a:stretch>
        </p:blipFill>
        <p:spPr>
          <a:xfrm>
            <a:off x="0" y="3233243"/>
            <a:ext cx="9144000" cy="2514600"/>
          </a:xfrm>
          <a:prstGeom prst="rect">
            <a:avLst/>
          </a:prstGeom>
        </p:spPr>
      </p:pic>
    </p:spTree>
    <p:extLst>
      <p:ext uri="{BB962C8B-B14F-4D97-AF65-F5344CB8AC3E}">
        <p14:creationId xmlns:p14="http://schemas.microsoft.com/office/powerpoint/2010/main" val="3469561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2479008" y="56458"/>
            <a:ext cx="5992256" cy="512693"/>
          </a:xfrm>
        </p:spPr>
        <p:txBody>
          <a:bodyPr>
            <a:normAutofit/>
          </a:bodyPr>
          <a:lstStyle/>
          <a:p>
            <a:r>
              <a:rPr lang="en-IN" sz="2400" b="1" dirty="0">
                <a:latin typeface="+mn-lt"/>
              </a:rPr>
              <a:t>                          Regression</a:t>
            </a:r>
            <a:endParaRPr lang="en-US" sz="2400" b="1"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2166" y="1411560"/>
            <a:ext cx="2261834" cy="1412948"/>
          </a:xfrm>
          <a:prstGeom prst="rect">
            <a:avLst/>
          </a:prstGeom>
        </p:spPr>
      </p:pic>
      <p:pic>
        <p:nvPicPr>
          <p:cNvPr id="5" name="Picture 4">
            <a:extLst>
              <a:ext uri="{FF2B5EF4-FFF2-40B4-BE49-F238E27FC236}">
                <a16:creationId xmlns:a16="http://schemas.microsoft.com/office/drawing/2014/main" id="{3954EAE2-1CC7-4BE4-B214-2F51DDE44A34}"/>
              </a:ext>
            </a:extLst>
          </p:cNvPr>
          <p:cNvPicPr>
            <a:picLocks noChangeAspect="1"/>
          </p:cNvPicPr>
          <p:nvPr/>
        </p:nvPicPr>
        <p:blipFill>
          <a:blip r:embed="rId3"/>
          <a:stretch>
            <a:fillRect/>
          </a:stretch>
        </p:blipFill>
        <p:spPr>
          <a:xfrm>
            <a:off x="2072956" y="3177977"/>
            <a:ext cx="6432422" cy="3389114"/>
          </a:xfrm>
          <a:prstGeom prst="rect">
            <a:avLst/>
          </a:prstGeom>
        </p:spPr>
      </p:pic>
    </p:spTree>
    <p:extLst>
      <p:ext uri="{BB962C8B-B14F-4D97-AF65-F5344CB8AC3E}">
        <p14:creationId xmlns:p14="http://schemas.microsoft.com/office/powerpoint/2010/main" val="2468230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80638" y="49807"/>
            <a:ext cx="6927273"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Subject Syllabus </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3">
            <a:extLst>
              <a:ext uri="{FF2B5EF4-FFF2-40B4-BE49-F238E27FC236}">
                <a16:creationId xmlns:a16="http://schemas.microsoft.com/office/drawing/2014/main" id="{69B3A6A8-6478-CA12-A8F9-1B6FDF01ADE3}"/>
              </a:ext>
            </a:extLst>
          </p:cNvPr>
          <p:cNvPicPr>
            <a:picLocks noChangeAspect="1"/>
          </p:cNvPicPr>
          <p:nvPr/>
        </p:nvPicPr>
        <p:blipFill>
          <a:blip r:embed="rId3"/>
          <a:stretch>
            <a:fillRect/>
          </a:stretch>
        </p:blipFill>
        <p:spPr>
          <a:xfrm>
            <a:off x="1292056" y="1030015"/>
            <a:ext cx="7851944" cy="4719144"/>
          </a:xfrm>
          <a:prstGeom prst="rect">
            <a:avLst/>
          </a:prstGeom>
        </p:spPr>
      </p:pic>
    </p:spTree>
    <p:extLst>
      <p:ext uri="{BB962C8B-B14F-4D97-AF65-F5344CB8AC3E}">
        <p14:creationId xmlns:p14="http://schemas.microsoft.com/office/powerpoint/2010/main" val="3705187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2679257" y="104969"/>
            <a:ext cx="4739810" cy="563962"/>
          </a:xfrm>
        </p:spPr>
        <p:txBody>
          <a:bodyPr>
            <a:normAutofit/>
          </a:bodyPr>
          <a:lstStyle/>
          <a:p>
            <a:r>
              <a:rPr lang="en-IN" sz="2400" b="1" dirty="0">
                <a:latin typeface="+mn-lt"/>
              </a:rPr>
              <a:t>                       Regression</a:t>
            </a:r>
            <a:endParaRPr lang="en-US" sz="2400" b="1"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4843" y="1410539"/>
            <a:ext cx="2261834" cy="1412948"/>
          </a:xfrm>
          <a:prstGeom prst="rect">
            <a:avLst/>
          </a:prstGeom>
        </p:spPr>
      </p:pic>
      <p:pic>
        <p:nvPicPr>
          <p:cNvPr id="4" name="Picture 3">
            <a:extLst>
              <a:ext uri="{FF2B5EF4-FFF2-40B4-BE49-F238E27FC236}">
                <a16:creationId xmlns:a16="http://schemas.microsoft.com/office/drawing/2014/main" id="{F1F511A7-42CA-4A58-AC0E-486C8D42B7C8}"/>
              </a:ext>
            </a:extLst>
          </p:cNvPr>
          <p:cNvPicPr>
            <a:picLocks noChangeAspect="1"/>
          </p:cNvPicPr>
          <p:nvPr/>
        </p:nvPicPr>
        <p:blipFill>
          <a:blip r:embed="rId3"/>
          <a:stretch>
            <a:fillRect/>
          </a:stretch>
        </p:blipFill>
        <p:spPr>
          <a:xfrm>
            <a:off x="1770022" y="2823487"/>
            <a:ext cx="5861433" cy="3760525"/>
          </a:xfrm>
          <a:prstGeom prst="rect">
            <a:avLst/>
          </a:prstGeom>
        </p:spPr>
      </p:pic>
    </p:spTree>
    <p:extLst>
      <p:ext uri="{BB962C8B-B14F-4D97-AF65-F5344CB8AC3E}">
        <p14:creationId xmlns:p14="http://schemas.microsoft.com/office/powerpoint/2010/main" val="1190104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1968231" y="90276"/>
            <a:ext cx="5678386" cy="466085"/>
          </a:xfrm>
        </p:spPr>
        <p:txBody>
          <a:bodyPr>
            <a:normAutofit/>
          </a:bodyPr>
          <a:lstStyle/>
          <a:p>
            <a:r>
              <a:rPr lang="en-IN" sz="2400" b="1" dirty="0">
                <a:latin typeface="+mn-lt"/>
              </a:rPr>
              <a:t>                           Regression</a:t>
            </a:r>
            <a:endParaRPr lang="en-US" sz="2400" b="1"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2166" y="1535130"/>
            <a:ext cx="2261834" cy="1412948"/>
          </a:xfrm>
          <a:prstGeom prst="rect">
            <a:avLst/>
          </a:prstGeom>
        </p:spPr>
      </p:pic>
      <p:pic>
        <p:nvPicPr>
          <p:cNvPr id="4" name="Picture 3">
            <a:extLst>
              <a:ext uri="{FF2B5EF4-FFF2-40B4-BE49-F238E27FC236}">
                <a16:creationId xmlns:a16="http://schemas.microsoft.com/office/drawing/2014/main" id="{3107570B-27B4-4BD3-9A64-933DEF6E7660}"/>
              </a:ext>
            </a:extLst>
          </p:cNvPr>
          <p:cNvPicPr>
            <a:picLocks noChangeAspect="1"/>
          </p:cNvPicPr>
          <p:nvPr/>
        </p:nvPicPr>
        <p:blipFill>
          <a:blip r:embed="rId3"/>
          <a:stretch>
            <a:fillRect/>
          </a:stretch>
        </p:blipFill>
        <p:spPr>
          <a:xfrm>
            <a:off x="1622666" y="2806059"/>
            <a:ext cx="6997651" cy="3465669"/>
          </a:xfrm>
          <a:prstGeom prst="rect">
            <a:avLst/>
          </a:prstGeom>
        </p:spPr>
      </p:pic>
    </p:spTree>
    <p:extLst>
      <p:ext uri="{BB962C8B-B14F-4D97-AF65-F5344CB8AC3E}">
        <p14:creationId xmlns:p14="http://schemas.microsoft.com/office/powerpoint/2010/main" val="1070112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2448303" y="23643"/>
            <a:ext cx="6443449" cy="620358"/>
          </a:xfrm>
        </p:spPr>
        <p:txBody>
          <a:bodyPr>
            <a:normAutofit/>
          </a:bodyPr>
          <a:lstStyle/>
          <a:p>
            <a:r>
              <a:rPr lang="en-IN" sz="2400" b="1" dirty="0">
                <a:latin typeface="+mn-lt"/>
              </a:rPr>
              <a:t>                   Regression</a:t>
            </a:r>
            <a:endParaRPr lang="en-US" sz="2400" b="1"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7998" y="880435"/>
            <a:ext cx="2261834" cy="1412948"/>
          </a:xfrm>
          <a:prstGeom prst="rect">
            <a:avLst/>
          </a:prstGeom>
        </p:spPr>
      </p:pic>
      <p:pic>
        <p:nvPicPr>
          <p:cNvPr id="5" name="Picture 4">
            <a:extLst>
              <a:ext uri="{FF2B5EF4-FFF2-40B4-BE49-F238E27FC236}">
                <a16:creationId xmlns:a16="http://schemas.microsoft.com/office/drawing/2014/main" id="{D0D65D23-417B-4EAE-A7EB-785B01FCF765}"/>
              </a:ext>
            </a:extLst>
          </p:cNvPr>
          <p:cNvPicPr>
            <a:picLocks noChangeAspect="1"/>
          </p:cNvPicPr>
          <p:nvPr/>
        </p:nvPicPr>
        <p:blipFill>
          <a:blip r:embed="rId3"/>
          <a:stretch>
            <a:fillRect/>
          </a:stretch>
        </p:blipFill>
        <p:spPr>
          <a:xfrm>
            <a:off x="144168" y="2293383"/>
            <a:ext cx="6984254" cy="3945398"/>
          </a:xfrm>
          <a:prstGeom prst="rect">
            <a:avLst/>
          </a:prstGeom>
        </p:spPr>
      </p:pic>
    </p:spTree>
    <p:extLst>
      <p:ext uri="{BB962C8B-B14F-4D97-AF65-F5344CB8AC3E}">
        <p14:creationId xmlns:p14="http://schemas.microsoft.com/office/powerpoint/2010/main" val="2334092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2951589" y="72871"/>
            <a:ext cx="5446564" cy="563962"/>
          </a:xfrm>
        </p:spPr>
        <p:txBody>
          <a:bodyPr>
            <a:normAutofit/>
          </a:bodyPr>
          <a:lstStyle/>
          <a:p>
            <a:r>
              <a:rPr lang="en-IN" sz="2400" b="1" dirty="0">
                <a:latin typeface="+mn-lt"/>
              </a:rPr>
              <a:t>             Logistic Regression</a:t>
            </a:r>
            <a:endParaRPr lang="en-US" sz="2400" b="1"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259" y="1532790"/>
            <a:ext cx="2261834" cy="1412948"/>
          </a:xfrm>
          <a:prstGeom prst="rect">
            <a:avLst/>
          </a:prstGeom>
        </p:spPr>
      </p:pic>
      <p:pic>
        <p:nvPicPr>
          <p:cNvPr id="4" name="Picture 3">
            <a:extLst>
              <a:ext uri="{FF2B5EF4-FFF2-40B4-BE49-F238E27FC236}">
                <a16:creationId xmlns:a16="http://schemas.microsoft.com/office/drawing/2014/main" id="{4641CF1A-7DF7-4CAF-8749-7037CD3BD2D5}"/>
              </a:ext>
            </a:extLst>
          </p:cNvPr>
          <p:cNvPicPr>
            <a:picLocks noChangeAspect="1"/>
          </p:cNvPicPr>
          <p:nvPr/>
        </p:nvPicPr>
        <p:blipFill>
          <a:blip r:embed="rId3"/>
          <a:stretch>
            <a:fillRect/>
          </a:stretch>
        </p:blipFill>
        <p:spPr>
          <a:xfrm>
            <a:off x="2022858" y="3276328"/>
            <a:ext cx="6984254" cy="3375753"/>
          </a:xfrm>
          <a:prstGeom prst="rect">
            <a:avLst/>
          </a:prstGeom>
        </p:spPr>
      </p:pic>
    </p:spTree>
    <p:extLst>
      <p:ext uri="{BB962C8B-B14F-4D97-AF65-F5344CB8AC3E}">
        <p14:creationId xmlns:p14="http://schemas.microsoft.com/office/powerpoint/2010/main" val="2221741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2701064" y="65696"/>
            <a:ext cx="5959460" cy="620358"/>
          </a:xfrm>
        </p:spPr>
        <p:txBody>
          <a:bodyPr>
            <a:normAutofit/>
          </a:bodyPr>
          <a:lstStyle/>
          <a:p>
            <a:r>
              <a:rPr lang="en-IN" sz="3600" dirty="0"/>
              <a:t>     </a:t>
            </a:r>
            <a:r>
              <a:rPr lang="en-IN" sz="2400" b="1" dirty="0">
                <a:latin typeface="+mn-lt"/>
              </a:rPr>
              <a:t>Logistic Regression</a:t>
            </a:r>
            <a:endParaRPr lang="en-US" sz="2400" b="1"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6060" y="1478512"/>
            <a:ext cx="2261834" cy="1412948"/>
          </a:xfrm>
          <a:prstGeom prst="rect">
            <a:avLst/>
          </a:prstGeom>
        </p:spPr>
      </p:pic>
      <p:pic>
        <p:nvPicPr>
          <p:cNvPr id="4" name="Picture 3">
            <a:extLst>
              <a:ext uri="{FF2B5EF4-FFF2-40B4-BE49-F238E27FC236}">
                <a16:creationId xmlns:a16="http://schemas.microsoft.com/office/drawing/2014/main" id="{A401BF73-D5A5-43BC-835F-17E32FF9AACE}"/>
              </a:ext>
            </a:extLst>
          </p:cNvPr>
          <p:cNvPicPr>
            <a:picLocks noChangeAspect="1"/>
          </p:cNvPicPr>
          <p:nvPr/>
        </p:nvPicPr>
        <p:blipFill>
          <a:blip r:embed="rId3"/>
          <a:stretch>
            <a:fillRect/>
          </a:stretch>
        </p:blipFill>
        <p:spPr>
          <a:xfrm>
            <a:off x="354649" y="2443624"/>
            <a:ext cx="7217979" cy="4065445"/>
          </a:xfrm>
          <a:prstGeom prst="rect">
            <a:avLst/>
          </a:prstGeom>
        </p:spPr>
      </p:pic>
    </p:spTree>
    <p:extLst>
      <p:ext uri="{BB962C8B-B14F-4D97-AF65-F5344CB8AC3E}">
        <p14:creationId xmlns:p14="http://schemas.microsoft.com/office/powerpoint/2010/main" val="4223598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2701064" y="65696"/>
            <a:ext cx="5959460" cy="620358"/>
          </a:xfrm>
        </p:spPr>
        <p:txBody>
          <a:bodyPr>
            <a:normAutofit/>
          </a:bodyPr>
          <a:lstStyle/>
          <a:p>
            <a:r>
              <a:rPr lang="en-IN" sz="3600" dirty="0"/>
              <a:t>     </a:t>
            </a:r>
            <a:r>
              <a:rPr lang="en-IN" sz="2400" b="1" dirty="0">
                <a:latin typeface="+mn-lt"/>
              </a:rPr>
              <a:t>Logistic Regression</a:t>
            </a:r>
            <a:endParaRPr lang="en-US" sz="2400" b="1"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6060" y="1478512"/>
            <a:ext cx="2261834" cy="1412948"/>
          </a:xfrm>
          <a:prstGeom prst="rect">
            <a:avLst/>
          </a:prstGeom>
        </p:spPr>
      </p:pic>
      <p:pic>
        <p:nvPicPr>
          <p:cNvPr id="2" name="Picture 1">
            <a:extLst>
              <a:ext uri="{FF2B5EF4-FFF2-40B4-BE49-F238E27FC236}">
                <a16:creationId xmlns:a16="http://schemas.microsoft.com/office/drawing/2014/main" id="{CB29E340-FACF-B77B-3360-23AB61BD10B5}"/>
              </a:ext>
            </a:extLst>
          </p:cNvPr>
          <p:cNvPicPr>
            <a:picLocks noChangeAspect="1"/>
          </p:cNvPicPr>
          <p:nvPr/>
        </p:nvPicPr>
        <p:blipFill>
          <a:blip r:embed="rId3"/>
          <a:stretch>
            <a:fillRect/>
          </a:stretch>
        </p:blipFill>
        <p:spPr>
          <a:xfrm>
            <a:off x="289555" y="2938932"/>
            <a:ext cx="6939556" cy="3728025"/>
          </a:xfrm>
          <a:prstGeom prst="rect">
            <a:avLst/>
          </a:prstGeom>
        </p:spPr>
      </p:pic>
    </p:spTree>
    <p:extLst>
      <p:ext uri="{BB962C8B-B14F-4D97-AF65-F5344CB8AC3E}">
        <p14:creationId xmlns:p14="http://schemas.microsoft.com/office/powerpoint/2010/main" val="572279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2684006" y="125422"/>
            <a:ext cx="6383794" cy="563963"/>
          </a:xfrm>
        </p:spPr>
        <p:txBody>
          <a:bodyPr>
            <a:normAutofit/>
          </a:bodyPr>
          <a:lstStyle/>
          <a:p>
            <a:r>
              <a:rPr lang="en-IN" sz="2400" b="1" dirty="0">
                <a:latin typeface="+mn-lt"/>
              </a:rPr>
              <a:t>           Logistic Regression!!</a:t>
            </a:r>
            <a:endParaRPr lang="en-US" sz="2400" b="1"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4966" y="1595175"/>
            <a:ext cx="2261834" cy="1412948"/>
          </a:xfrm>
          <a:prstGeom prst="rect">
            <a:avLst/>
          </a:prstGeom>
        </p:spPr>
      </p:pic>
      <p:pic>
        <p:nvPicPr>
          <p:cNvPr id="4" name="Picture 3">
            <a:extLst>
              <a:ext uri="{FF2B5EF4-FFF2-40B4-BE49-F238E27FC236}">
                <a16:creationId xmlns:a16="http://schemas.microsoft.com/office/drawing/2014/main" id="{79C31592-A50D-4445-8C33-8396B90B0CCB}"/>
              </a:ext>
            </a:extLst>
          </p:cNvPr>
          <p:cNvPicPr>
            <a:picLocks noChangeAspect="1"/>
          </p:cNvPicPr>
          <p:nvPr/>
        </p:nvPicPr>
        <p:blipFill>
          <a:blip r:embed="rId3"/>
          <a:stretch>
            <a:fillRect/>
          </a:stretch>
        </p:blipFill>
        <p:spPr>
          <a:xfrm>
            <a:off x="457200" y="1580225"/>
            <a:ext cx="2128838" cy="4460406"/>
          </a:xfrm>
          <a:prstGeom prst="rect">
            <a:avLst/>
          </a:prstGeom>
        </p:spPr>
      </p:pic>
      <p:pic>
        <p:nvPicPr>
          <p:cNvPr id="6" name="Picture 5">
            <a:extLst>
              <a:ext uri="{FF2B5EF4-FFF2-40B4-BE49-F238E27FC236}">
                <a16:creationId xmlns:a16="http://schemas.microsoft.com/office/drawing/2014/main" id="{A6804508-E19C-497C-A01C-3BECF77D31EF}"/>
              </a:ext>
            </a:extLst>
          </p:cNvPr>
          <p:cNvPicPr>
            <a:picLocks noChangeAspect="1"/>
          </p:cNvPicPr>
          <p:nvPr/>
        </p:nvPicPr>
        <p:blipFill>
          <a:blip r:embed="rId4"/>
          <a:stretch>
            <a:fillRect/>
          </a:stretch>
        </p:blipFill>
        <p:spPr>
          <a:xfrm>
            <a:off x="2690408" y="3203404"/>
            <a:ext cx="6377392" cy="3230040"/>
          </a:xfrm>
          <a:prstGeom prst="rect">
            <a:avLst/>
          </a:prstGeom>
        </p:spPr>
      </p:pic>
    </p:spTree>
    <p:extLst>
      <p:ext uri="{BB962C8B-B14F-4D97-AF65-F5344CB8AC3E}">
        <p14:creationId xmlns:p14="http://schemas.microsoft.com/office/powerpoint/2010/main" val="1511650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3351400" y="65693"/>
            <a:ext cx="4821722" cy="620358"/>
          </a:xfrm>
        </p:spPr>
        <p:txBody>
          <a:bodyPr>
            <a:normAutofit/>
          </a:bodyPr>
          <a:lstStyle/>
          <a:p>
            <a:r>
              <a:rPr lang="en-IN" sz="2400" b="1" dirty="0">
                <a:latin typeface="+mn-lt"/>
              </a:rPr>
              <a:t>Logistic Regression</a:t>
            </a:r>
            <a:endParaRPr lang="en-US" sz="2400" b="1"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9283" y="1207385"/>
            <a:ext cx="2261834" cy="1412948"/>
          </a:xfrm>
          <a:prstGeom prst="rect">
            <a:avLst/>
          </a:prstGeom>
        </p:spPr>
      </p:pic>
      <p:pic>
        <p:nvPicPr>
          <p:cNvPr id="4" name="Picture 3">
            <a:extLst>
              <a:ext uri="{FF2B5EF4-FFF2-40B4-BE49-F238E27FC236}">
                <a16:creationId xmlns:a16="http://schemas.microsoft.com/office/drawing/2014/main" id="{79C31592-A50D-4445-8C33-8396B90B0CCB}"/>
              </a:ext>
            </a:extLst>
          </p:cNvPr>
          <p:cNvPicPr>
            <a:picLocks noChangeAspect="1"/>
          </p:cNvPicPr>
          <p:nvPr/>
        </p:nvPicPr>
        <p:blipFill>
          <a:blip r:embed="rId3"/>
          <a:stretch>
            <a:fillRect/>
          </a:stretch>
        </p:blipFill>
        <p:spPr>
          <a:xfrm>
            <a:off x="457200" y="1913859"/>
            <a:ext cx="2128838" cy="4460406"/>
          </a:xfrm>
          <a:prstGeom prst="rect">
            <a:avLst/>
          </a:prstGeom>
        </p:spPr>
      </p:pic>
      <p:pic>
        <p:nvPicPr>
          <p:cNvPr id="8" name="Picture 7">
            <a:extLst>
              <a:ext uri="{FF2B5EF4-FFF2-40B4-BE49-F238E27FC236}">
                <a16:creationId xmlns:a16="http://schemas.microsoft.com/office/drawing/2014/main" id="{29C2E29B-696E-4EAC-973D-3E6BA35FB41E}"/>
              </a:ext>
            </a:extLst>
          </p:cNvPr>
          <p:cNvPicPr>
            <a:picLocks noChangeAspect="1"/>
          </p:cNvPicPr>
          <p:nvPr/>
        </p:nvPicPr>
        <p:blipFill>
          <a:blip r:embed="rId4"/>
          <a:stretch>
            <a:fillRect/>
          </a:stretch>
        </p:blipFill>
        <p:spPr>
          <a:xfrm>
            <a:off x="2903993" y="2672752"/>
            <a:ext cx="6067124" cy="3748909"/>
          </a:xfrm>
          <a:prstGeom prst="rect">
            <a:avLst/>
          </a:prstGeom>
        </p:spPr>
      </p:pic>
    </p:spTree>
    <p:extLst>
      <p:ext uri="{BB962C8B-B14F-4D97-AF65-F5344CB8AC3E}">
        <p14:creationId xmlns:p14="http://schemas.microsoft.com/office/powerpoint/2010/main" val="400677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2989298" y="44675"/>
            <a:ext cx="4308918" cy="620358"/>
          </a:xfrm>
        </p:spPr>
        <p:txBody>
          <a:bodyPr>
            <a:normAutofit/>
          </a:bodyPr>
          <a:lstStyle/>
          <a:p>
            <a:r>
              <a:rPr lang="en-IN" sz="2400" b="1" dirty="0">
                <a:latin typeface="+mn-lt"/>
              </a:rPr>
              <a:t>     Logistic Regression</a:t>
            </a:r>
            <a:endParaRPr lang="en-US" sz="2400" b="1"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2166" y="1495932"/>
            <a:ext cx="2261834" cy="1412948"/>
          </a:xfrm>
          <a:prstGeom prst="rect">
            <a:avLst/>
          </a:prstGeom>
        </p:spPr>
      </p:pic>
      <p:pic>
        <p:nvPicPr>
          <p:cNvPr id="5" name="Picture 4">
            <a:extLst>
              <a:ext uri="{FF2B5EF4-FFF2-40B4-BE49-F238E27FC236}">
                <a16:creationId xmlns:a16="http://schemas.microsoft.com/office/drawing/2014/main" id="{1C7D87AC-DBC6-4D04-9E13-77FDF012F240}"/>
              </a:ext>
            </a:extLst>
          </p:cNvPr>
          <p:cNvPicPr>
            <a:picLocks noChangeAspect="1"/>
          </p:cNvPicPr>
          <p:nvPr/>
        </p:nvPicPr>
        <p:blipFill>
          <a:blip r:embed="rId3"/>
          <a:stretch>
            <a:fillRect/>
          </a:stretch>
        </p:blipFill>
        <p:spPr>
          <a:xfrm>
            <a:off x="176479" y="2300419"/>
            <a:ext cx="2506797" cy="3907654"/>
          </a:xfrm>
          <a:prstGeom prst="rect">
            <a:avLst/>
          </a:prstGeom>
        </p:spPr>
      </p:pic>
      <p:pic>
        <p:nvPicPr>
          <p:cNvPr id="6" name="Picture 5">
            <a:extLst>
              <a:ext uri="{FF2B5EF4-FFF2-40B4-BE49-F238E27FC236}">
                <a16:creationId xmlns:a16="http://schemas.microsoft.com/office/drawing/2014/main" id="{BD11750A-D720-4294-B8B6-C9203F42849C}"/>
              </a:ext>
            </a:extLst>
          </p:cNvPr>
          <p:cNvPicPr>
            <a:picLocks noChangeAspect="1"/>
          </p:cNvPicPr>
          <p:nvPr/>
        </p:nvPicPr>
        <p:blipFill>
          <a:blip r:embed="rId4"/>
          <a:stretch>
            <a:fillRect/>
          </a:stretch>
        </p:blipFill>
        <p:spPr>
          <a:xfrm>
            <a:off x="3165994" y="3039761"/>
            <a:ext cx="5125390" cy="3529637"/>
          </a:xfrm>
          <a:prstGeom prst="rect">
            <a:avLst/>
          </a:prstGeom>
        </p:spPr>
      </p:pic>
    </p:spTree>
    <p:extLst>
      <p:ext uri="{BB962C8B-B14F-4D97-AF65-F5344CB8AC3E}">
        <p14:creationId xmlns:p14="http://schemas.microsoft.com/office/powerpoint/2010/main" val="8839831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2857934" y="86720"/>
            <a:ext cx="4739810" cy="620358"/>
          </a:xfrm>
        </p:spPr>
        <p:txBody>
          <a:bodyPr>
            <a:normAutofit/>
          </a:bodyPr>
          <a:lstStyle/>
          <a:p>
            <a:r>
              <a:rPr lang="en-IN" sz="2400" b="1" dirty="0">
                <a:latin typeface="+mn-lt"/>
              </a:rPr>
              <a:t>      Logistic Regression</a:t>
            </a:r>
            <a:endParaRPr lang="en-US" sz="2400" b="1" dirty="0">
              <a:latin typeface="+mn-lt"/>
              <a:ea typeface="+mn-ea"/>
              <a:cs typeface="+mn-cs"/>
            </a:endParaRPr>
          </a:p>
        </p:txBody>
      </p:sp>
      <p:pic>
        <p:nvPicPr>
          <p:cNvPr id="5" name="Picture 4">
            <a:extLst>
              <a:ext uri="{FF2B5EF4-FFF2-40B4-BE49-F238E27FC236}">
                <a16:creationId xmlns:a16="http://schemas.microsoft.com/office/drawing/2014/main" id="{BFB87235-3D31-4211-8C36-0B9E51535003}"/>
              </a:ext>
            </a:extLst>
          </p:cNvPr>
          <p:cNvPicPr>
            <a:picLocks noChangeAspect="1"/>
          </p:cNvPicPr>
          <p:nvPr/>
        </p:nvPicPr>
        <p:blipFill>
          <a:blip r:embed="rId2"/>
          <a:stretch>
            <a:fillRect/>
          </a:stretch>
        </p:blipFill>
        <p:spPr>
          <a:xfrm>
            <a:off x="187735" y="1794519"/>
            <a:ext cx="8768530" cy="747987"/>
          </a:xfrm>
          <a:prstGeom prst="rect">
            <a:avLst/>
          </a:prstGeom>
        </p:spPr>
      </p:pic>
      <p:pic>
        <p:nvPicPr>
          <p:cNvPr id="6" name="Picture 5">
            <a:extLst>
              <a:ext uri="{FF2B5EF4-FFF2-40B4-BE49-F238E27FC236}">
                <a16:creationId xmlns:a16="http://schemas.microsoft.com/office/drawing/2014/main" id="{D4B94ED5-D9C2-49A4-9B24-18398462163D}"/>
              </a:ext>
            </a:extLst>
          </p:cNvPr>
          <p:cNvPicPr>
            <a:picLocks noChangeAspect="1"/>
          </p:cNvPicPr>
          <p:nvPr/>
        </p:nvPicPr>
        <p:blipFill>
          <a:blip r:embed="rId3"/>
          <a:stretch>
            <a:fillRect/>
          </a:stretch>
        </p:blipFill>
        <p:spPr>
          <a:xfrm>
            <a:off x="187735" y="2542506"/>
            <a:ext cx="8768530" cy="3611301"/>
          </a:xfrm>
          <a:prstGeom prst="rect">
            <a:avLst/>
          </a:prstGeom>
        </p:spPr>
      </p:pic>
    </p:spTree>
    <p:extLst>
      <p:ext uri="{BB962C8B-B14F-4D97-AF65-F5344CB8AC3E}">
        <p14:creationId xmlns:p14="http://schemas.microsoft.com/office/powerpoint/2010/main" val="2152536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731719" y="59511"/>
            <a:ext cx="5204563"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Text Books</a:t>
            </a:r>
          </a:p>
        </p:txBody>
      </p:sp>
      <p:pic>
        <p:nvPicPr>
          <p:cNvPr id="4" name="Picture 3">
            <a:extLst>
              <a:ext uri="{FF2B5EF4-FFF2-40B4-BE49-F238E27FC236}">
                <a16:creationId xmlns:a16="http://schemas.microsoft.com/office/drawing/2014/main" id="{3ADE0C41-B747-FC83-1DB3-D1A44C9E5A31}"/>
              </a:ext>
            </a:extLst>
          </p:cNvPr>
          <p:cNvPicPr>
            <a:picLocks noChangeAspect="1"/>
          </p:cNvPicPr>
          <p:nvPr/>
        </p:nvPicPr>
        <p:blipFill>
          <a:blip r:embed="rId3"/>
          <a:stretch>
            <a:fillRect/>
          </a:stretch>
        </p:blipFill>
        <p:spPr>
          <a:xfrm>
            <a:off x="1758805" y="746234"/>
            <a:ext cx="7185498" cy="5623035"/>
          </a:xfrm>
          <a:prstGeom prst="rect">
            <a:avLst/>
          </a:prstGeom>
        </p:spPr>
      </p:pic>
    </p:spTree>
    <p:extLst>
      <p:ext uri="{BB962C8B-B14F-4D97-AF65-F5344CB8AC3E}">
        <p14:creationId xmlns:p14="http://schemas.microsoft.com/office/powerpoint/2010/main" val="941102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E62D5406-21B2-4C0A-BA6B-79E4099DF3AE}"/>
              </a:ext>
            </a:extLst>
          </p:cNvPr>
          <p:cNvSpPr>
            <a:spLocks noGrp="1"/>
          </p:cNvSpPr>
          <p:nvPr>
            <p:ph type="title" idx="4294967295"/>
          </p:nvPr>
        </p:nvSpPr>
        <p:spPr>
          <a:xfrm>
            <a:off x="3787648" y="34157"/>
            <a:ext cx="4308918" cy="620358"/>
          </a:xfrm>
        </p:spPr>
        <p:txBody>
          <a:bodyPr>
            <a:normAutofit/>
          </a:bodyPr>
          <a:lstStyle/>
          <a:p>
            <a:r>
              <a:rPr lang="en-IN" sz="2400" b="1" dirty="0">
                <a:latin typeface="+mn-lt"/>
              </a:rPr>
              <a:t>Logistic Regression</a:t>
            </a:r>
            <a:endParaRPr lang="en-US" sz="2400" b="1"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2166" y="1098955"/>
            <a:ext cx="2261834" cy="1412948"/>
          </a:xfrm>
          <a:prstGeom prst="rect">
            <a:avLst/>
          </a:prstGeom>
        </p:spPr>
      </p:pic>
      <p:pic>
        <p:nvPicPr>
          <p:cNvPr id="4" name="Picture 3">
            <a:extLst>
              <a:ext uri="{FF2B5EF4-FFF2-40B4-BE49-F238E27FC236}">
                <a16:creationId xmlns:a16="http://schemas.microsoft.com/office/drawing/2014/main" id="{845C19BB-CDD2-4403-B699-553D2115CB97}"/>
              </a:ext>
            </a:extLst>
          </p:cNvPr>
          <p:cNvPicPr>
            <a:picLocks noChangeAspect="1"/>
          </p:cNvPicPr>
          <p:nvPr/>
        </p:nvPicPr>
        <p:blipFill>
          <a:blip r:embed="rId3"/>
          <a:stretch>
            <a:fillRect/>
          </a:stretch>
        </p:blipFill>
        <p:spPr>
          <a:xfrm>
            <a:off x="76200" y="2595744"/>
            <a:ext cx="8768530" cy="664382"/>
          </a:xfrm>
          <a:prstGeom prst="rect">
            <a:avLst/>
          </a:prstGeom>
        </p:spPr>
      </p:pic>
      <p:pic>
        <p:nvPicPr>
          <p:cNvPr id="8" name="Picture 7">
            <a:extLst>
              <a:ext uri="{FF2B5EF4-FFF2-40B4-BE49-F238E27FC236}">
                <a16:creationId xmlns:a16="http://schemas.microsoft.com/office/drawing/2014/main" id="{A7CB3739-EB91-4CC8-BD5C-8D74C2163F90}"/>
              </a:ext>
            </a:extLst>
          </p:cNvPr>
          <p:cNvPicPr>
            <a:picLocks noChangeAspect="1"/>
          </p:cNvPicPr>
          <p:nvPr/>
        </p:nvPicPr>
        <p:blipFill>
          <a:blip r:embed="rId4"/>
          <a:stretch>
            <a:fillRect/>
          </a:stretch>
        </p:blipFill>
        <p:spPr>
          <a:xfrm>
            <a:off x="76200" y="3249927"/>
            <a:ext cx="8768530" cy="3166712"/>
          </a:xfrm>
          <a:prstGeom prst="rect">
            <a:avLst/>
          </a:prstGeom>
        </p:spPr>
      </p:pic>
    </p:spTree>
    <p:extLst>
      <p:ext uri="{BB962C8B-B14F-4D97-AF65-F5344CB8AC3E}">
        <p14:creationId xmlns:p14="http://schemas.microsoft.com/office/powerpoint/2010/main" val="2166733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400" b="1" dirty="0"/>
              <a:t>Logistic Regression</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r>
              <a:rPr lang="en-US" sz="2200" dirty="0">
                <a:latin typeface="Times New Roman" panose="02020603050405020304" pitchFamily="18" charset="0"/>
                <a:cs typeface="Times New Roman" panose="02020603050405020304" pitchFamily="18" charset="0"/>
              </a:rPr>
              <a:t>Probability of passing an exam versus hours of study</a:t>
            </a:r>
          </a:p>
          <a:p>
            <a:pPr marL="287020" indent="-274320">
              <a:lnSpc>
                <a:spcPct val="150000"/>
              </a:lnSpc>
              <a:spcBef>
                <a:spcPts val="95"/>
              </a:spcBef>
              <a:buClr>
                <a:schemeClr val="tx1"/>
              </a:buClr>
              <a:buSzPct val="93181"/>
              <a:tabLst>
                <a:tab pos="286385" algn="l"/>
                <a:tab pos="287020" algn="l"/>
              </a:tabLst>
            </a:pPr>
            <a:endParaRPr lang="en-US" sz="2200"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r>
              <a:rPr lang="en-US" sz="2200" dirty="0">
                <a:latin typeface="Times New Roman" panose="02020603050405020304" pitchFamily="18" charset="0"/>
                <a:cs typeface="Times New Roman" panose="02020603050405020304" pitchFamily="18" charset="0"/>
              </a:rPr>
              <a:t>To answer the following question:</a:t>
            </a:r>
          </a:p>
          <a:p>
            <a:pPr marL="287020" indent="-274320">
              <a:lnSpc>
                <a:spcPct val="150000"/>
              </a:lnSpc>
              <a:spcBef>
                <a:spcPts val="95"/>
              </a:spcBef>
              <a:buClr>
                <a:schemeClr val="tx1"/>
              </a:buClr>
              <a:buSzPct val="93181"/>
              <a:tabLst>
                <a:tab pos="286385" algn="l"/>
                <a:tab pos="287020" algn="l"/>
              </a:tabLst>
            </a:pPr>
            <a:endParaRPr lang="en-US" sz="2200"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r>
              <a:rPr lang="en-US" sz="2200" dirty="0">
                <a:latin typeface="Times New Roman" panose="02020603050405020304" pitchFamily="18" charset="0"/>
                <a:cs typeface="Times New Roman" panose="02020603050405020304" pitchFamily="18" charset="0"/>
              </a:rPr>
              <a:t> A group of 20 students spends between 0 and 6 hours studying for an exam. How does the number of hours spent studying affect the probability of the student passing the exam?</a:t>
            </a:r>
          </a:p>
          <a:p>
            <a:pPr marL="287020" indent="-274320">
              <a:lnSpc>
                <a:spcPct val="150000"/>
              </a:lnSpc>
              <a:spcBef>
                <a:spcPts val="95"/>
              </a:spcBef>
              <a:buClr>
                <a:schemeClr val="tx1"/>
              </a:buClr>
              <a:buSzPct val="93181"/>
              <a:tabLst>
                <a:tab pos="286385" algn="l"/>
                <a:tab pos="287020" algn="l"/>
              </a:tabLst>
            </a:pPr>
            <a:endParaRPr lang="en-US" sz="2200"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endParaRPr lang="en-US" sz="2200"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8295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400" b="1" dirty="0"/>
              <a:t>Logistic Regression</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graphicFrame>
        <p:nvGraphicFramePr>
          <p:cNvPr id="11" name="Table 10">
            <a:extLst>
              <a:ext uri="{FF2B5EF4-FFF2-40B4-BE49-F238E27FC236}">
                <a16:creationId xmlns:a16="http://schemas.microsoft.com/office/drawing/2014/main" id="{788FA245-8598-4293-AD5F-F0370B3D7974}"/>
              </a:ext>
            </a:extLst>
          </p:cNvPr>
          <p:cNvGraphicFramePr>
            <a:graphicFrameLocks noGrp="1"/>
          </p:cNvGraphicFramePr>
          <p:nvPr>
            <p:extLst>
              <p:ext uri="{D42A27DB-BD31-4B8C-83A1-F6EECF244321}">
                <p14:modId xmlns:p14="http://schemas.microsoft.com/office/powerpoint/2010/main" val="2746842625"/>
              </p:ext>
            </p:extLst>
          </p:nvPr>
        </p:nvGraphicFramePr>
        <p:xfrm>
          <a:off x="990600" y="1241136"/>
          <a:ext cx="2247900" cy="4921833"/>
        </p:xfrm>
        <a:graphic>
          <a:graphicData uri="http://schemas.openxmlformats.org/drawingml/2006/table">
            <a:tbl>
              <a:tblPr>
                <a:tableStyleId>{5C22544A-7EE6-4342-B048-85BDC9FD1C3A}</a:tableStyleId>
              </a:tblPr>
              <a:tblGrid>
                <a:gridCol w="1270552">
                  <a:extLst>
                    <a:ext uri="{9D8B030D-6E8A-4147-A177-3AD203B41FA5}">
                      <a16:colId xmlns:a16="http://schemas.microsoft.com/office/drawing/2014/main" val="3867405122"/>
                    </a:ext>
                  </a:extLst>
                </a:gridCol>
                <a:gridCol w="977348">
                  <a:extLst>
                    <a:ext uri="{9D8B030D-6E8A-4147-A177-3AD203B41FA5}">
                      <a16:colId xmlns:a16="http://schemas.microsoft.com/office/drawing/2014/main" val="628447221"/>
                    </a:ext>
                  </a:extLst>
                </a:gridCol>
              </a:tblGrid>
              <a:tr h="227445">
                <a:tc>
                  <a:txBody>
                    <a:bodyPr/>
                    <a:lstStyle/>
                    <a:p>
                      <a:pPr algn="ctr" fontAlgn="ctr"/>
                      <a:r>
                        <a:rPr lang="en-IN" sz="1500" b="1" u="none" strike="noStrike" dirty="0">
                          <a:effectLst/>
                        </a:rPr>
                        <a:t>Hours</a:t>
                      </a:r>
                      <a:endParaRPr lang="en-IN" sz="1500" b="1" i="0" u="none" strike="noStrike" dirty="0">
                        <a:solidFill>
                          <a:srgbClr val="000000"/>
                        </a:solidFill>
                        <a:effectLst/>
                        <a:latin typeface="Calibri" panose="020F0502020204030204" pitchFamily="34" charset="0"/>
                      </a:endParaRPr>
                    </a:p>
                  </a:txBody>
                  <a:tcPr marL="6350" marR="6350" marT="5773" marB="0" anchor="ctr"/>
                </a:tc>
                <a:tc>
                  <a:txBody>
                    <a:bodyPr/>
                    <a:lstStyle/>
                    <a:p>
                      <a:pPr algn="ctr" fontAlgn="ctr"/>
                      <a:r>
                        <a:rPr lang="en-IN" sz="1500" b="1" u="none" strike="noStrike" dirty="0">
                          <a:effectLst/>
                        </a:rPr>
                        <a:t>Pass</a:t>
                      </a:r>
                      <a:endParaRPr lang="en-IN" sz="1500" b="1" i="0" u="none" strike="noStrike" dirty="0">
                        <a:solidFill>
                          <a:srgbClr val="000000"/>
                        </a:solidFill>
                        <a:effectLst/>
                        <a:latin typeface="Calibri" panose="020F0502020204030204" pitchFamily="34" charset="0"/>
                      </a:endParaRPr>
                    </a:p>
                  </a:txBody>
                  <a:tcPr marL="6350" marR="6350" marT="5773" marB="0" anchor="ctr"/>
                </a:tc>
                <a:extLst>
                  <a:ext uri="{0D108BD9-81ED-4DB2-BD59-A6C34878D82A}">
                    <a16:rowId xmlns:a16="http://schemas.microsoft.com/office/drawing/2014/main" val="3833028245"/>
                  </a:ext>
                </a:extLst>
              </a:tr>
              <a:tr h="227445">
                <a:tc>
                  <a:txBody>
                    <a:bodyPr/>
                    <a:lstStyle/>
                    <a:p>
                      <a:pPr algn="ctr" fontAlgn="ctr"/>
                      <a:r>
                        <a:rPr lang="en-IN" sz="1500" u="none" strike="noStrike" dirty="0">
                          <a:effectLst/>
                        </a:rPr>
                        <a:t>0.5</a:t>
                      </a:r>
                      <a:endParaRPr lang="en-IN" sz="1500" b="0" i="0" u="none" strike="noStrike" dirty="0">
                        <a:solidFill>
                          <a:srgbClr val="000000"/>
                        </a:solidFill>
                        <a:effectLst/>
                        <a:latin typeface="Calibri" panose="020F0502020204030204" pitchFamily="34" charset="0"/>
                      </a:endParaRPr>
                    </a:p>
                  </a:txBody>
                  <a:tcPr marL="6350" marR="6350" marT="5773" marB="0" anchor="ctr"/>
                </a:tc>
                <a:tc>
                  <a:txBody>
                    <a:bodyPr/>
                    <a:lstStyle/>
                    <a:p>
                      <a:pPr algn="ctr" fontAlgn="ctr"/>
                      <a:r>
                        <a:rPr lang="en-IN" sz="1500" u="none" strike="noStrike">
                          <a:effectLst/>
                        </a:rPr>
                        <a:t>0</a:t>
                      </a:r>
                      <a:endParaRPr lang="en-IN" sz="1500" b="0" i="0" u="none" strike="noStrike">
                        <a:solidFill>
                          <a:srgbClr val="000000"/>
                        </a:solidFill>
                        <a:effectLst/>
                        <a:latin typeface="Calibri" panose="020F0502020204030204" pitchFamily="34" charset="0"/>
                      </a:endParaRPr>
                    </a:p>
                  </a:txBody>
                  <a:tcPr marL="6350" marR="6350" marT="5773" marB="0" anchor="ctr"/>
                </a:tc>
                <a:extLst>
                  <a:ext uri="{0D108BD9-81ED-4DB2-BD59-A6C34878D82A}">
                    <a16:rowId xmlns:a16="http://schemas.microsoft.com/office/drawing/2014/main" val="1769737803"/>
                  </a:ext>
                </a:extLst>
              </a:tr>
              <a:tr h="227445">
                <a:tc>
                  <a:txBody>
                    <a:bodyPr/>
                    <a:lstStyle/>
                    <a:p>
                      <a:pPr algn="ctr" fontAlgn="ctr"/>
                      <a:r>
                        <a:rPr lang="en-IN" sz="1500" u="none" strike="noStrike" dirty="0">
                          <a:effectLst/>
                        </a:rPr>
                        <a:t>0.75</a:t>
                      </a:r>
                      <a:endParaRPr lang="en-IN" sz="1500" b="0" i="0" u="none" strike="noStrike" dirty="0">
                        <a:solidFill>
                          <a:srgbClr val="000000"/>
                        </a:solidFill>
                        <a:effectLst/>
                        <a:latin typeface="Calibri" panose="020F0502020204030204" pitchFamily="34" charset="0"/>
                      </a:endParaRPr>
                    </a:p>
                  </a:txBody>
                  <a:tcPr marL="6350" marR="6350" marT="5773" marB="0" anchor="ctr"/>
                </a:tc>
                <a:tc>
                  <a:txBody>
                    <a:bodyPr/>
                    <a:lstStyle/>
                    <a:p>
                      <a:pPr algn="ctr" fontAlgn="ctr"/>
                      <a:r>
                        <a:rPr lang="en-IN" sz="1500" u="none" strike="noStrike">
                          <a:effectLst/>
                        </a:rPr>
                        <a:t>0</a:t>
                      </a:r>
                      <a:endParaRPr lang="en-IN" sz="1500" b="0" i="0" u="none" strike="noStrike">
                        <a:solidFill>
                          <a:srgbClr val="000000"/>
                        </a:solidFill>
                        <a:effectLst/>
                        <a:latin typeface="Calibri" panose="020F0502020204030204" pitchFamily="34" charset="0"/>
                      </a:endParaRPr>
                    </a:p>
                  </a:txBody>
                  <a:tcPr marL="6350" marR="6350" marT="5773" marB="0" anchor="ctr"/>
                </a:tc>
                <a:extLst>
                  <a:ext uri="{0D108BD9-81ED-4DB2-BD59-A6C34878D82A}">
                    <a16:rowId xmlns:a16="http://schemas.microsoft.com/office/drawing/2014/main" val="2648033731"/>
                  </a:ext>
                </a:extLst>
              </a:tr>
              <a:tr h="227445">
                <a:tc>
                  <a:txBody>
                    <a:bodyPr/>
                    <a:lstStyle/>
                    <a:p>
                      <a:pPr algn="ctr" fontAlgn="ctr"/>
                      <a:r>
                        <a:rPr lang="en-IN" sz="1500" u="none" strike="noStrike" dirty="0">
                          <a:effectLst/>
                        </a:rPr>
                        <a:t>1</a:t>
                      </a:r>
                      <a:endParaRPr lang="en-IN" sz="1500" b="0" i="0" u="none" strike="noStrike" dirty="0">
                        <a:solidFill>
                          <a:srgbClr val="000000"/>
                        </a:solidFill>
                        <a:effectLst/>
                        <a:latin typeface="Calibri" panose="020F0502020204030204" pitchFamily="34" charset="0"/>
                      </a:endParaRPr>
                    </a:p>
                  </a:txBody>
                  <a:tcPr marL="6350" marR="6350" marT="5773" marB="0" anchor="ctr"/>
                </a:tc>
                <a:tc>
                  <a:txBody>
                    <a:bodyPr/>
                    <a:lstStyle/>
                    <a:p>
                      <a:pPr algn="ctr" fontAlgn="ctr"/>
                      <a:r>
                        <a:rPr lang="en-IN" sz="1500" u="none" strike="noStrike" dirty="0">
                          <a:effectLst/>
                        </a:rPr>
                        <a:t>0</a:t>
                      </a:r>
                      <a:endParaRPr lang="en-IN" sz="1500" b="0" i="0" u="none" strike="noStrike" dirty="0">
                        <a:solidFill>
                          <a:srgbClr val="000000"/>
                        </a:solidFill>
                        <a:effectLst/>
                        <a:latin typeface="Calibri" panose="020F0502020204030204" pitchFamily="34" charset="0"/>
                      </a:endParaRPr>
                    </a:p>
                  </a:txBody>
                  <a:tcPr marL="6350" marR="6350" marT="5773" marB="0" anchor="ctr"/>
                </a:tc>
                <a:extLst>
                  <a:ext uri="{0D108BD9-81ED-4DB2-BD59-A6C34878D82A}">
                    <a16:rowId xmlns:a16="http://schemas.microsoft.com/office/drawing/2014/main" val="174000895"/>
                  </a:ext>
                </a:extLst>
              </a:tr>
              <a:tr h="227445">
                <a:tc>
                  <a:txBody>
                    <a:bodyPr/>
                    <a:lstStyle/>
                    <a:p>
                      <a:pPr algn="ctr" fontAlgn="ctr"/>
                      <a:r>
                        <a:rPr lang="en-IN" sz="1500" u="none" strike="noStrike" dirty="0">
                          <a:effectLst/>
                        </a:rPr>
                        <a:t>1.25</a:t>
                      </a:r>
                      <a:endParaRPr lang="en-IN" sz="1500" b="0" i="0" u="none" strike="noStrike" dirty="0">
                        <a:solidFill>
                          <a:srgbClr val="000000"/>
                        </a:solidFill>
                        <a:effectLst/>
                        <a:latin typeface="Calibri" panose="020F0502020204030204" pitchFamily="34" charset="0"/>
                      </a:endParaRPr>
                    </a:p>
                  </a:txBody>
                  <a:tcPr marL="6350" marR="6350" marT="5773" marB="0" anchor="ctr"/>
                </a:tc>
                <a:tc>
                  <a:txBody>
                    <a:bodyPr/>
                    <a:lstStyle/>
                    <a:p>
                      <a:pPr algn="ctr" fontAlgn="ctr"/>
                      <a:r>
                        <a:rPr lang="en-IN" sz="1500" u="none" strike="noStrike" dirty="0">
                          <a:effectLst/>
                        </a:rPr>
                        <a:t>0</a:t>
                      </a:r>
                      <a:endParaRPr lang="en-IN" sz="1500" b="0" i="0" u="none" strike="noStrike" dirty="0">
                        <a:solidFill>
                          <a:srgbClr val="000000"/>
                        </a:solidFill>
                        <a:effectLst/>
                        <a:latin typeface="Calibri" panose="020F0502020204030204" pitchFamily="34" charset="0"/>
                      </a:endParaRPr>
                    </a:p>
                  </a:txBody>
                  <a:tcPr marL="6350" marR="6350" marT="5773" marB="0" anchor="ctr"/>
                </a:tc>
                <a:extLst>
                  <a:ext uri="{0D108BD9-81ED-4DB2-BD59-A6C34878D82A}">
                    <a16:rowId xmlns:a16="http://schemas.microsoft.com/office/drawing/2014/main" val="2690932092"/>
                  </a:ext>
                </a:extLst>
              </a:tr>
              <a:tr h="227445">
                <a:tc>
                  <a:txBody>
                    <a:bodyPr/>
                    <a:lstStyle/>
                    <a:p>
                      <a:pPr algn="ctr" fontAlgn="ctr"/>
                      <a:r>
                        <a:rPr lang="en-IN" sz="1500" u="none" strike="noStrike" dirty="0">
                          <a:effectLst/>
                        </a:rPr>
                        <a:t>1.5</a:t>
                      </a:r>
                      <a:endParaRPr lang="en-IN" sz="1500" b="0" i="0" u="none" strike="noStrike" dirty="0">
                        <a:solidFill>
                          <a:srgbClr val="000000"/>
                        </a:solidFill>
                        <a:effectLst/>
                        <a:latin typeface="Calibri" panose="020F0502020204030204" pitchFamily="34" charset="0"/>
                      </a:endParaRPr>
                    </a:p>
                  </a:txBody>
                  <a:tcPr marL="6350" marR="6350" marT="5773" marB="0" anchor="ctr"/>
                </a:tc>
                <a:tc>
                  <a:txBody>
                    <a:bodyPr/>
                    <a:lstStyle/>
                    <a:p>
                      <a:pPr algn="ctr" fontAlgn="ctr"/>
                      <a:r>
                        <a:rPr lang="en-IN" sz="1500" u="none" strike="noStrike" dirty="0">
                          <a:effectLst/>
                        </a:rPr>
                        <a:t>0</a:t>
                      </a:r>
                      <a:endParaRPr lang="en-IN" sz="1500" b="0" i="0" u="none" strike="noStrike" dirty="0">
                        <a:solidFill>
                          <a:srgbClr val="000000"/>
                        </a:solidFill>
                        <a:effectLst/>
                        <a:latin typeface="Calibri" panose="020F0502020204030204" pitchFamily="34" charset="0"/>
                      </a:endParaRPr>
                    </a:p>
                  </a:txBody>
                  <a:tcPr marL="6350" marR="6350" marT="5773" marB="0" anchor="ctr"/>
                </a:tc>
                <a:extLst>
                  <a:ext uri="{0D108BD9-81ED-4DB2-BD59-A6C34878D82A}">
                    <a16:rowId xmlns:a16="http://schemas.microsoft.com/office/drawing/2014/main" val="3158873914"/>
                  </a:ext>
                </a:extLst>
              </a:tr>
              <a:tr h="227445">
                <a:tc>
                  <a:txBody>
                    <a:bodyPr/>
                    <a:lstStyle/>
                    <a:p>
                      <a:pPr algn="ctr" fontAlgn="ctr"/>
                      <a:r>
                        <a:rPr lang="en-IN" sz="1500" u="none" strike="noStrike" dirty="0">
                          <a:effectLst/>
                        </a:rPr>
                        <a:t>1.75</a:t>
                      </a:r>
                      <a:endParaRPr lang="en-IN" sz="1500" b="0" i="0" u="none" strike="noStrike" dirty="0">
                        <a:solidFill>
                          <a:srgbClr val="000000"/>
                        </a:solidFill>
                        <a:effectLst/>
                        <a:latin typeface="Calibri" panose="020F0502020204030204" pitchFamily="34" charset="0"/>
                      </a:endParaRPr>
                    </a:p>
                  </a:txBody>
                  <a:tcPr marL="6350" marR="6350" marT="5773" marB="0" anchor="ctr"/>
                </a:tc>
                <a:tc>
                  <a:txBody>
                    <a:bodyPr/>
                    <a:lstStyle/>
                    <a:p>
                      <a:pPr algn="ctr" fontAlgn="ctr"/>
                      <a:r>
                        <a:rPr lang="en-IN" sz="1500" u="none" strike="noStrike" dirty="0">
                          <a:effectLst/>
                        </a:rPr>
                        <a:t>0</a:t>
                      </a:r>
                      <a:endParaRPr lang="en-IN" sz="1500" b="0" i="0" u="none" strike="noStrike" dirty="0">
                        <a:solidFill>
                          <a:srgbClr val="000000"/>
                        </a:solidFill>
                        <a:effectLst/>
                        <a:latin typeface="Calibri" panose="020F0502020204030204" pitchFamily="34" charset="0"/>
                      </a:endParaRPr>
                    </a:p>
                  </a:txBody>
                  <a:tcPr marL="6350" marR="6350" marT="5773" marB="0" anchor="ctr"/>
                </a:tc>
                <a:extLst>
                  <a:ext uri="{0D108BD9-81ED-4DB2-BD59-A6C34878D82A}">
                    <a16:rowId xmlns:a16="http://schemas.microsoft.com/office/drawing/2014/main" val="3337215465"/>
                  </a:ext>
                </a:extLst>
              </a:tr>
              <a:tr h="227445">
                <a:tc>
                  <a:txBody>
                    <a:bodyPr/>
                    <a:lstStyle/>
                    <a:p>
                      <a:pPr algn="ctr" fontAlgn="ctr"/>
                      <a:r>
                        <a:rPr lang="en-IN" sz="1500" u="none" strike="noStrike" dirty="0">
                          <a:effectLst/>
                        </a:rPr>
                        <a:t>1.75</a:t>
                      </a:r>
                      <a:endParaRPr lang="en-IN" sz="1500" b="0" i="0" u="none" strike="noStrike" dirty="0">
                        <a:solidFill>
                          <a:srgbClr val="000000"/>
                        </a:solidFill>
                        <a:effectLst/>
                        <a:latin typeface="Calibri" panose="020F0502020204030204" pitchFamily="34" charset="0"/>
                      </a:endParaRPr>
                    </a:p>
                  </a:txBody>
                  <a:tcPr marL="6350" marR="6350" marT="5773" marB="0" anchor="ctr"/>
                </a:tc>
                <a:tc>
                  <a:txBody>
                    <a:bodyPr/>
                    <a:lstStyle/>
                    <a:p>
                      <a:pPr algn="ctr" fontAlgn="ctr"/>
                      <a:r>
                        <a:rPr lang="en-IN" sz="1500" u="none" strike="noStrike" dirty="0">
                          <a:effectLst/>
                        </a:rPr>
                        <a:t>1</a:t>
                      </a:r>
                      <a:endParaRPr lang="en-IN" sz="1500" b="0" i="0" u="none" strike="noStrike" dirty="0">
                        <a:solidFill>
                          <a:srgbClr val="000000"/>
                        </a:solidFill>
                        <a:effectLst/>
                        <a:latin typeface="Calibri" panose="020F0502020204030204" pitchFamily="34" charset="0"/>
                      </a:endParaRPr>
                    </a:p>
                  </a:txBody>
                  <a:tcPr marL="6350" marR="6350" marT="5773" marB="0" anchor="ctr"/>
                </a:tc>
                <a:extLst>
                  <a:ext uri="{0D108BD9-81ED-4DB2-BD59-A6C34878D82A}">
                    <a16:rowId xmlns:a16="http://schemas.microsoft.com/office/drawing/2014/main" val="1352180368"/>
                  </a:ext>
                </a:extLst>
              </a:tr>
              <a:tr h="227445">
                <a:tc>
                  <a:txBody>
                    <a:bodyPr/>
                    <a:lstStyle/>
                    <a:p>
                      <a:pPr algn="ctr" fontAlgn="ctr"/>
                      <a:r>
                        <a:rPr lang="en-IN" sz="1500" u="none" strike="noStrike">
                          <a:effectLst/>
                        </a:rPr>
                        <a:t>2</a:t>
                      </a:r>
                      <a:endParaRPr lang="en-IN" sz="1500" b="0" i="0" u="none" strike="noStrike">
                        <a:solidFill>
                          <a:srgbClr val="000000"/>
                        </a:solidFill>
                        <a:effectLst/>
                        <a:latin typeface="Calibri" panose="020F0502020204030204" pitchFamily="34" charset="0"/>
                      </a:endParaRPr>
                    </a:p>
                  </a:txBody>
                  <a:tcPr marL="6350" marR="6350" marT="5773" marB="0" anchor="ctr"/>
                </a:tc>
                <a:tc>
                  <a:txBody>
                    <a:bodyPr/>
                    <a:lstStyle/>
                    <a:p>
                      <a:pPr algn="ctr" fontAlgn="ctr"/>
                      <a:r>
                        <a:rPr lang="en-IN" sz="1500" u="none" strike="noStrike" dirty="0">
                          <a:effectLst/>
                        </a:rPr>
                        <a:t>0</a:t>
                      </a:r>
                      <a:endParaRPr lang="en-IN" sz="1500" b="0" i="0" u="none" strike="noStrike" dirty="0">
                        <a:solidFill>
                          <a:srgbClr val="000000"/>
                        </a:solidFill>
                        <a:effectLst/>
                        <a:latin typeface="Calibri" panose="020F0502020204030204" pitchFamily="34" charset="0"/>
                      </a:endParaRPr>
                    </a:p>
                  </a:txBody>
                  <a:tcPr marL="6350" marR="6350" marT="5773" marB="0" anchor="ctr"/>
                </a:tc>
                <a:extLst>
                  <a:ext uri="{0D108BD9-81ED-4DB2-BD59-A6C34878D82A}">
                    <a16:rowId xmlns:a16="http://schemas.microsoft.com/office/drawing/2014/main" val="532365301"/>
                  </a:ext>
                </a:extLst>
              </a:tr>
              <a:tr h="227445">
                <a:tc>
                  <a:txBody>
                    <a:bodyPr/>
                    <a:lstStyle/>
                    <a:p>
                      <a:pPr algn="ctr" fontAlgn="ctr"/>
                      <a:r>
                        <a:rPr lang="en-IN" sz="1500" u="none" strike="noStrike">
                          <a:effectLst/>
                        </a:rPr>
                        <a:t>2.25</a:t>
                      </a:r>
                      <a:endParaRPr lang="en-IN" sz="1500" b="0" i="0" u="none" strike="noStrike">
                        <a:solidFill>
                          <a:srgbClr val="000000"/>
                        </a:solidFill>
                        <a:effectLst/>
                        <a:latin typeface="Calibri" panose="020F0502020204030204" pitchFamily="34" charset="0"/>
                      </a:endParaRPr>
                    </a:p>
                  </a:txBody>
                  <a:tcPr marL="6350" marR="6350" marT="5773" marB="0" anchor="ctr"/>
                </a:tc>
                <a:tc>
                  <a:txBody>
                    <a:bodyPr/>
                    <a:lstStyle/>
                    <a:p>
                      <a:pPr algn="ctr" fontAlgn="ctr"/>
                      <a:r>
                        <a:rPr lang="en-IN" sz="1500" u="none" strike="noStrike" dirty="0">
                          <a:effectLst/>
                        </a:rPr>
                        <a:t>1</a:t>
                      </a:r>
                      <a:endParaRPr lang="en-IN" sz="1500" b="0" i="0" u="none" strike="noStrike" dirty="0">
                        <a:solidFill>
                          <a:srgbClr val="000000"/>
                        </a:solidFill>
                        <a:effectLst/>
                        <a:latin typeface="Calibri" panose="020F0502020204030204" pitchFamily="34" charset="0"/>
                      </a:endParaRPr>
                    </a:p>
                  </a:txBody>
                  <a:tcPr marL="6350" marR="6350" marT="5773" marB="0" anchor="ctr"/>
                </a:tc>
                <a:extLst>
                  <a:ext uri="{0D108BD9-81ED-4DB2-BD59-A6C34878D82A}">
                    <a16:rowId xmlns:a16="http://schemas.microsoft.com/office/drawing/2014/main" val="3622666406"/>
                  </a:ext>
                </a:extLst>
              </a:tr>
              <a:tr h="227445">
                <a:tc>
                  <a:txBody>
                    <a:bodyPr/>
                    <a:lstStyle/>
                    <a:p>
                      <a:pPr algn="ctr" fontAlgn="ctr"/>
                      <a:r>
                        <a:rPr lang="en-IN" sz="1500" u="none" strike="noStrike">
                          <a:effectLst/>
                        </a:rPr>
                        <a:t>2.5</a:t>
                      </a:r>
                      <a:endParaRPr lang="en-IN" sz="1500" b="0" i="0" u="none" strike="noStrike">
                        <a:solidFill>
                          <a:srgbClr val="000000"/>
                        </a:solidFill>
                        <a:effectLst/>
                        <a:latin typeface="Calibri" panose="020F0502020204030204" pitchFamily="34" charset="0"/>
                      </a:endParaRPr>
                    </a:p>
                  </a:txBody>
                  <a:tcPr marL="6350" marR="6350" marT="5773" marB="0" anchor="ctr"/>
                </a:tc>
                <a:tc>
                  <a:txBody>
                    <a:bodyPr/>
                    <a:lstStyle/>
                    <a:p>
                      <a:pPr algn="ctr" fontAlgn="ctr"/>
                      <a:r>
                        <a:rPr lang="en-IN" sz="1500" u="none" strike="noStrike" dirty="0">
                          <a:effectLst/>
                        </a:rPr>
                        <a:t>0</a:t>
                      </a:r>
                      <a:endParaRPr lang="en-IN" sz="1500" b="0" i="0" u="none" strike="noStrike" dirty="0">
                        <a:solidFill>
                          <a:srgbClr val="000000"/>
                        </a:solidFill>
                        <a:effectLst/>
                        <a:latin typeface="Calibri" panose="020F0502020204030204" pitchFamily="34" charset="0"/>
                      </a:endParaRPr>
                    </a:p>
                  </a:txBody>
                  <a:tcPr marL="6350" marR="6350" marT="5773" marB="0" anchor="ctr"/>
                </a:tc>
                <a:extLst>
                  <a:ext uri="{0D108BD9-81ED-4DB2-BD59-A6C34878D82A}">
                    <a16:rowId xmlns:a16="http://schemas.microsoft.com/office/drawing/2014/main" val="582450917"/>
                  </a:ext>
                </a:extLst>
              </a:tr>
              <a:tr h="227445">
                <a:tc>
                  <a:txBody>
                    <a:bodyPr/>
                    <a:lstStyle/>
                    <a:p>
                      <a:pPr algn="ctr" fontAlgn="ctr"/>
                      <a:r>
                        <a:rPr lang="en-IN" sz="1500" u="none" strike="noStrike">
                          <a:effectLst/>
                        </a:rPr>
                        <a:t>2.75</a:t>
                      </a:r>
                      <a:endParaRPr lang="en-IN" sz="1500" b="0" i="0" u="none" strike="noStrike">
                        <a:solidFill>
                          <a:srgbClr val="000000"/>
                        </a:solidFill>
                        <a:effectLst/>
                        <a:latin typeface="Calibri" panose="020F0502020204030204" pitchFamily="34" charset="0"/>
                      </a:endParaRPr>
                    </a:p>
                  </a:txBody>
                  <a:tcPr marL="6350" marR="6350" marT="5773" marB="0" anchor="ctr"/>
                </a:tc>
                <a:tc>
                  <a:txBody>
                    <a:bodyPr/>
                    <a:lstStyle/>
                    <a:p>
                      <a:pPr algn="ctr" fontAlgn="ctr"/>
                      <a:r>
                        <a:rPr lang="en-IN" sz="1500" u="none" strike="noStrike" dirty="0">
                          <a:effectLst/>
                        </a:rPr>
                        <a:t>1</a:t>
                      </a:r>
                      <a:endParaRPr lang="en-IN" sz="1500" b="0" i="0" u="none" strike="noStrike" dirty="0">
                        <a:solidFill>
                          <a:srgbClr val="000000"/>
                        </a:solidFill>
                        <a:effectLst/>
                        <a:latin typeface="Calibri" panose="020F0502020204030204" pitchFamily="34" charset="0"/>
                      </a:endParaRPr>
                    </a:p>
                  </a:txBody>
                  <a:tcPr marL="6350" marR="6350" marT="5773" marB="0" anchor="ctr"/>
                </a:tc>
                <a:extLst>
                  <a:ext uri="{0D108BD9-81ED-4DB2-BD59-A6C34878D82A}">
                    <a16:rowId xmlns:a16="http://schemas.microsoft.com/office/drawing/2014/main" val="2445901871"/>
                  </a:ext>
                </a:extLst>
              </a:tr>
              <a:tr h="227445">
                <a:tc>
                  <a:txBody>
                    <a:bodyPr/>
                    <a:lstStyle/>
                    <a:p>
                      <a:pPr algn="ctr" fontAlgn="ctr"/>
                      <a:r>
                        <a:rPr lang="en-IN" sz="1500" u="none" strike="noStrike">
                          <a:effectLst/>
                        </a:rPr>
                        <a:t>3</a:t>
                      </a:r>
                      <a:endParaRPr lang="en-IN" sz="1500" b="0" i="0" u="none" strike="noStrike">
                        <a:solidFill>
                          <a:srgbClr val="000000"/>
                        </a:solidFill>
                        <a:effectLst/>
                        <a:latin typeface="Calibri" panose="020F0502020204030204" pitchFamily="34" charset="0"/>
                      </a:endParaRPr>
                    </a:p>
                  </a:txBody>
                  <a:tcPr marL="6350" marR="6350" marT="5773" marB="0" anchor="ctr"/>
                </a:tc>
                <a:tc>
                  <a:txBody>
                    <a:bodyPr/>
                    <a:lstStyle/>
                    <a:p>
                      <a:pPr algn="ctr" fontAlgn="ctr"/>
                      <a:r>
                        <a:rPr lang="en-IN" sz="1500" u="none" strike="noStrike" dirty="0">
                          <a:effectLst/>
                        </a:rPr>
                        <a:t>0</a:t>
                      </a:r>
                      <a:endParaRPr lang="en-IN" sz="1500" b="0" i="0" u="none" strike="noStrike" dirty="0">
                        <a:solidFill>
                          <a:srgbClr val="000000"/>
                        </a:solidFill>
                        <a:effectLst/>
                        <a:latin typeface="Calibri" panose="020F0502020204030204" pitchFamily="34" charset="0"/>
                      </a:endParaRPr>
                    </a:p>
                  </a:txBody>
                  <a:tcPr marL="6350" marR="6350" marT="5773" marB="0" anchor="ctr"/>
                </a:tc>
                <a:extLst>
                  <a:ext uri="{0D108BD9-81ED-4DB2-BD59-A6C34878D82A}">
                    <a16:rowId xmlns:a16="http://schemas.microsoft.com/office/drawing/2014/main" val="2058329041"/>
                  </a:ext>
                </a:extLst>
              </a:tr>
              <a:tr h="227445">
                <a:tc>
                  <a:txBody>
                    <a:bodyPr/>
                    <a:lstStyle/>
                    <a:p>
                      <a:pPr algn="ctr" fontAlgn="ctr"/>
                      <a:r>
                        <a:rPr lang="en-IN" sz="1500" u="none" strike="noStrike">
                          <a:effectLst/>
                        </a:rPr>
                        <a:t>3.25</a:t>
                      </a:r>
                      <a:endParaRPr lang="en-IN" sz="1500" b="0" i="0" u="none" strike="noStrike">
                        <a:solidFill>
                          <a:srgbClr val="000000"/>
                        </a:solidFill>
                        <a:effectLst/>
                        <a:latin typeface="Calibri" panose="020F0502020204030204" pitchFamily="34" charset="0"/>
                      </a:endParaRPr>
                    </a:p>
                  </a:txBody>
                  <a:tcPr marL="6350" marR="6350" marT="5773" marB="0" anchor="ctr"/>
                </a:tc>
                <a:tc>
                  <a:txBody>
                    <a:bodyPr/>
                    <a:lstStyle/>
                    <a:p>
                      <a:pPr algn="ctr" fontAlgn="ctr"/>
                      <a:r>
                        <a:rPr lang="en-IN" sz="1500" u="none" strike="noStrike" dirty="0">
                          <a:effectLst/>
                        </a:rPr>
                        <a:t>1</a:t>
                      </a:r>
                      <a:endParaRPr lang="en-IN" sz="1500" b="0" i="0" u="none" strike="noStrike" dirty="0">
                        <a:solidFill>
                          <a:srgbClr val="000000"/>
                        </a:solidFill>
                        <a:effectLst/>
                        <a:latin typeface="Calibri" panose="020F0502020204030204" pitchFamily="34" charset="0"/>
                      </a:endParaRPr>
                    </a:p>
                  </a:txBody>
                  <a:tcPr marL="6350" marR="6350" marT="5773" marB="0" anchor="ctr"/>
                </a:tc>
                <a:extLst>
                  <a:ext uri="{0D108BD9-81ED-4DB2-BD59-A6C34878D82A}">
                    <a16:rowId xmlns:a16="http://schemas.microsoft.com/office/drawing/2014/main" val="1799562457"/>
                  </a:ext>
                </a:extLst>
              </a:tr>
              <a:tr h="227445">
                <a:tc>
                  <a:txBody>
                    <a:bodyPr/>
                    <a:lstStyle/>
                    <a:p>
                      <a:pPr algn="ctr" fontAlgn="ctr"/>
                      <a:r>
                        <a:rPr lang="en-IN" sz="1500" u="none" strike="noStrike">
                          <a:effectLst/>
                        </a:rPr>
                        <a:t>3.5</a:t>
                      </a:r>
                      <a:endParaRPr lang="en-IN" sz="1500" b="0" i="0" u="none" strike="noStrike">
                        <a:solidFill>
                          <a:srgbClr val="000000"/>
                        </a:solidFill>
                        <a:effectLst/>
                        <a:latin typeface="Calibri" panose="020F0502020204030204" pitchFamily="34" charset="0"/>
                      </a:endParaRPr>
                    </a:p>
                  </a:txBody>
                  <a:tcPr marL="6350" marR="6350" marT="5773" marB="0" anchor="ctr"/>
                </a:tc>
                <a:tc>
                  <a:txBody>
                    <a:bodyPr/>
                    <a:lstStyle/>
                    <a:p>
                      <a:pPr algn="ctr" fontAlgn="ctr"/>
                      <a:r>
                        <a:rPr lang="en-IN" sz="1500" u="none" strike="noStrike" dirty="0">
                          <a:effectLst/>
                        </a:rPr>
                        <a:t>0</a:t>
                      </a:r>
                      <a:endParaRPr lang="en-IN" sz="1500" b="0" i="0" u="none" strike="noStrike" dirty="0">
                        <a:solidFill>
                          <a:srgbClr val="000000"/>
                        </a:solidFill>
                        <a:effectLst/>
                        <a:latin typeface="Calibri" panose="020F0502020204030204" pitchFamily="34" charset="0"/>
                      </a:endParaRPr>
                    </a:p>
                  </a:txBody>
                  <a:tcPr marL="6350" marR="6350" marT="5773" marB="0" anchor="ctr"/>
                </a:tc>
                <a:extLst>
                  <a:ext uri="{0D108BD9-81ED-4DB2-BD59-A6C34878D82A}">
                    <a16:rowId xmlns:a16="http://schemas.microsoft.com/office/drawing/2014/main" val="3070267648"/>
                  </a:ext>
                </a:extLst>
              </a:tr>
              <a:tr h="227445">
                <a:tc>
                  <a:txBody>
                    <a:bodyPr/>
                    <a:lstStyle/>
                    <a:p>
                      <a:pPr algn="ctr" fontAlgn="ctr"/>
                      <a:r>
                        <a:rPr lang="en-IN" sz="1500" u="none" strike="noStrike">
                          <a:effectLst/>
                        </a:rPr>
                        <a:t>4</a:t>
                      </a:r>
                      <a:endParaRPr lang="en-IN" sz="1500" b="0" i="0" u="none" strike="noStrike">
                        <a:solidFill>
                          <a:srgbClr val="000000"/>
                        </a:solidFill>
                        <a:effectLst/>
                        <a:latin typeface="Calibri" panose="020F0502020204030204" pitchFamily="34" charset="0"/>
                      </a:endParaRPr>
                    </a:p>
                  </a:txBody>
                  <a:tcPr marL="6350" marR="6350" marT="5773" marB="0" anchor="ctr"/>
                </a:tc>
                <a:tc>
                  <a:txBody>
                    <a:bodyPr/>
                    <a:lstStyle/>
                    <a:p>
                      <a:pPr algn="ctr" fontAlgn="ctr"/>
                      <a:r>
                        <a:rPr lang="en-IN" sz="1500" u="none" strike="noStrike" dirty="0">
                          <a:effectLst/>
                        </a:rPr>
                        <a:t>1</a:t>
                      </a:r>
                      <a:endParaRPr lang="en-IN" sz="1500" b="0" i="0" u="none" strike="noStrike" dirty="0">
                        <a:solidFill>
                          <a:srgbClr val="000000"/>
                        </a:solidFill>
                        <a:effectLst/>
                        <a:latin typeface="Calibri" panose="020F0502020204030204" pitchFamily="34" charset="0"/>
                      </a:endParaRPr>
                    </a:p>
                  </a:txBody>
                  <a:tcPr marL="6350" marR="6350" marT="5773" marB="0" anchor="ctr"/>
                </a:tc>
                <a:extLst>
                  <a:ext uri="{0D108BD9-81ED-4DB2-BD59-A6C34878D82A}">
                    <a16:rowId xmlns:a16="http://schemas.microsoft.com/office/drawing/2014/main" val="3501989991"/>
                  </a:ext>
                </a:extLst>
              </a:tr>
              <a:tr h="227445">
                <a:tc>
                  <a:txBody>
                    <a:bodyPr/>
                    <a:lstStyle/>
                    <a:p>
                      <a:pPr algn="ctr" fontAlgn="ctr"/>
                      <a:r>
                        <a:rPr lang="en-IN" sz="1500" u="none" strike="noStrike">
                          <a:effectLst/>
                        </a:rPr>
                        <a:t>4.25</a:t>
                      </a:r>
                      <a:endParaRPr lang="en-IN" sz="1500" b="0" i="0" u="none" strike="noStrike">
                        <a:solidFill>
                          <a:srgbClr val="000000"/>
                        </a:solidFill>
                        <a:effectLst/>
                        <a:latin typeface="Calibri" panose="020F0502020204030204" pitchFamily="34" charset="0"/>
                      </a:endParaRPr>
                    </a:p>
                  </a:txBody>
                  <a:tcPr marL="6350" marR="6350" marT="5773" marB="0" anchor="ctr"/>
                </a:tc>
                <a:tc>
                  <a:txBody>
                    <a:bodyPr/>
                    <a:lstStyle/>
                    <a:p>
                      <a:pPr algn="ctr" fontAlgn="ctr"/>
                      <a:r>
                        <a:rPr lang="en-IN" sz="1500" u="none" strike="noStrike" dirty="0">
                          <a:effectLst/>
                        </a:rPr>
                        <a:t>1</a:t>
                      </a:r>
                      <a:endParaRPr lang="en-IN" sz="1500" b="0" i="0" u="none" strike="noStrike" dirty="0">
                        <a:solidFill>
                          <a:srgbClr val="000000"/>
                        </a:solidFill>
                        <a:effectLst/>
                        <a:latin typeface="Calibri" panose="020F0502020204030204" pitchFamily="34" charset="0"/>
                      </a:endParaRPr>
                    </a:p>
                  </a:txBody>
                  <a:tcPr marL="6350" marR="6350" marT="5773" marB="0" anchor="ctr"/>
                </a:tc>
                <a:extLst>
                  <a:ext uri="{0D108BD9-81ED-4DB2-BD59-A6C34878D82A}">
                    <a16:rowId xmlns:a16="http://schemas.microsoft.com/office/drawing/2014/main" val="1711312507"/>
                  </a:ext>
                </a:extLst>
              </a:tr>
              <a:tr h="227445">
                <a:tc>
                  <a:txBody>
                    <a:bodyPr/>
                    <a:lstStyle/>
                    <a:p>
                      <a:pPr algn="ctr" fontAlgn="ctr"/>
                      <a:r>
                        <a:rPr lang="en-IN" sz="1500" u="none" strike="noStrike">
                          <a:effectLst/>
                        </a:rPr>
                        <a:t>4.5</a:t>
                      </a:r>
                      <a:endParaRPr lang="en-IN" sz="1500" b="0" i="0" u="none" strike="noStrike">
                        <a:solidFill>
                          <a:srgbClr val="000000"/>
                        </a:solidFill>
                        <a:effectLst/>
                        <a:latin typeface="Calibri" panose="020F0502020204030204" pitchFamily="34" charset="0"/>
                      </a:endParaRPr>
                    </a:p>
                  </a:txBody>
                  <a:tcPr marL="6350" marR="6350" marT="5773" marB="0" anchor="ctr"/>
                </a:tc>
                <a:tc>
                  <a:txBody>
                    <a:bodyPr/>
                    <a:lstStyle/>
                    <a:p>
                      <a:pPr algn="ctr" fontAlgn="ctr"/>
                      <a:r>
                        <a:rPr lang="en-IN" sz="1500" u="none" strike="noStrike" dirty="0">
                          <a:effectLst/>
                        </a:rPr>
                        <a:t>1</a:t>
                      </a:r>
                      <a:endParaRPr lang="en-IN" sz="1500" b="0" i="0" u="none" strike="noStrike" dirty="0">
                        <a:solidFill>
                          <a:srgbClr val="000000"/>
                        </a:solidFill>
                        <a:effectLst/>
                        <a:latin typeface="Calibri" panose="020F0502020204030204" pitchFamily="34" charset="0"/>
                      </a:endParaRPr>
                    </a:p>
                  </a:txBody>
                  <a:tcPr marL="6350" marR="6350" marT="5773" marB="0" anchor="ctr"/>
                </a:tc>
                <a:extLst>
                  <a:ext uri="{0D108BD9-81ED-4DB2-BD59-A6C34878D82A}">
                    <a16:rowId xmlns:a16="http://schemas.microsoft.com/office/drawing/2014/main" val="4073139866"/>
                  </a:ext>
                </a:extLst>
              </a:tr>
              <a:tr h="227445">
                <a:tc>
                  <a:txBody>
                    <a:bodyPr/>
                    <a:lstStyle/>
                    <a:p>
                      <a:pPr algn="ctr" fontAlgn="ctr"/>
                      <a:r>
                        <a:rPr lang="en-IN" sz="1500" u="none" strike="noStrike">
                          <a:effectLst/>
                        </a:rPr>
                        <a:t>4.75</a:t>
                      </a:r>
                      <a:endParaRPr lang="en-IN" sz="1500" b="0" i="0" u="none" strike="noStrike">
                        <a:solidFill>
                          <a:srgbClr val="000000"/>
                        </a:solidFill>
                        <a:effectLst/>
                        <a:latin typeface="Calibri" panose="020F0502020204030204" pitchFamily="34" charset="0"/>
                      </a:endParaRPr>
                    </a:p>
                  </a:txBody>
                  <a:tcPr marL="6350" marR="6350" marT="5773" marB="0" anchor="ctr"/>
                </a:tc>
                <a:tc>
                  <a:txBody>
                    <a:bodyPr/>
                    <a:lstStyle/>
                    <a:p>
                      <a:pPr algn="ctr" fontAlgn="ctr"/>
                      <a:r>
                        <a:rPr lang="en-IN" sz="1500" u="none" strike="noStrike" dirty="0">
                          <a:effectLst/>
                        </a:rPr>
                        <a:t>1</a:t>
                      </a:r>
                      <a:endParaRPr lang="en-IN" sz="1500" b="0" i="0" u="none" strike="noStrike" dirty="0">
                        <a:solidFill>
                          <a:srgbClr val="000000"/>
                        </a:solidFill>
                        <a:effectLst/>
                        <a:latin typeface="Calibri" panose="020F0502020204030204" pitchFamily="34" charset="0"/>
                      </a:endParaRPr>
                    </a:p>
                  </a:txBody>
                  <a:tcPr marL="6350" marR="6350" marT="5773" marB="0" anchor="ctr"/>
                </a:tc>
                <a:extLst>
                  <a:ext uri="{0D108BD9-81ED-4DB2-BD59-A6C34878D82A}">
                    <a16:rowId xmlns:a16="http://schemas.microsoft.com/office/drawing/2014/main" val="1881753539"/>
                  </a:ext>
                </a:extLst>
              </a:tr>
              <a:tr h="227445">
                <a:tc>
                  <a:txBody>
                    <a:bodyPr/>
                    <a:lstStyle/>
                    <a:p>
                      <a:pPr algn="ctr" fontAlgn="ctr"/>
                      <a:r>
                        <a:rPr lang="en-IN" sz="1500" u="none" strike="noStrike">
                          <a:effectLst/>
                        </a:rPr>
                        <a:t>5</a:t>
                      </a:r>
                      <a:endParaRPr lang="en-IN" sz="1500" b="0" i="0" u="none" strike="noStrike">
                        <a:solidFill>
                          <a:srgbClr val="000000"/>
                        </a:solidFill>
                        <a:effectLst/>
                        <a:latin typeface="Calibri" panose="020F0502020204030204" pitchFamily="34" charset="0"/>
                      </a:endParaRPr>
                    </a:p>
                  </a:txBody>
                  <a:tcPr marL="6350" marR="6350" marT="5773" marB="0" anchor="ctr"/>
                </a:tc>
                <a:tc>
                  <a:txBody>
                    <a:bodyPr/>
                    <a:lstStyle/>
                    <a:p>
                      <a:pPr algn="ctr" fontAlgn="ctr"/>
                      <a:r>
                        <a:rPr lang="en-IN" sz="1500" u="none" strike="noStrike" dirty="0">
                          <a:effectLst/>
                        </a:rPr>
                        <a:t>1</a:t>
                      </a:r>
                      <a:endParaRPr lang="en-IN" sz="1500" b="0" i="0" u="none" strike="noStrike" dirty="0">
                        <a:solidFill>
                          <a:srgbClr val="000000"/>
                        </a:solidFill>
                        <a:effectLst/>
                        <a:latin typeface="Calibri" panose="020F0502020204030204" pitchFamily="34" charset="0"/>
                      </a:endParaRPr>
                    </a:p>
                  </a:txBody>
                  <a:tcPr marL="6350" marR="6350" marT="5773" marB="0" anchor="ctr"/>
                </a:tc>
                <a:extLst>
                  <a:ext uri="{0D108BD9-81ED-4DB2-BD59-A6C34878D82A}">
                    <a16:rowId xmlns:a16="http://schemas.microsoft.com/office/drawing/2014/main" val="1739600793"/>
                  </a:ext>
                </a:extLst>
              </a:tr>
              <a:tr h="227445">
                <a:tc>
                  <a:txBody>
                    <a:bodyPr/>
                    <a:lstStyle/>
                    <a:p>
                      <a:pPr algn="ctr" fontAlgn="ctr"/>
                      <a:r>
                        <a:rPr lang="en-IN" sz="1500" u="none" strike="noStrike">
                          <a:effectLst/>
                        </a:rPr>
                        <a:t>5.5</a:t>
                      </a:r>
                      <a:endParaRPr lang="en-IN" sz="1500" b="0" i="0" u="none" strike="noStrike">
                        <a:solidFill>
                          <a:srgbClr val="000000"/>
                        </a:solidFill>
                        <a:effectLst/>
                        <a:latin typeface="Calibri" panose="020F0502020204030204" pitchFamily="34" charset="0"/>
                      </a:endParaRPr>
                    </a:p>
                  </a:txBody>
                  <a:tcPr marL="6350" marR="6350" marT="5773" marB="0" anchor="ctr"/>
                </a:tc>
                <a:tc>
                  <a:txBody>
                    <a:bodyPr/>
                    <a:lstStyle/>
                    <a:p>
                      <a:pPr algn="ctr" fontAlgn="ctr"/>
                      <a:r>
                        <a:rPr lang="en-IN" sz="1500" u="none" strike="noStrike" dirty="0">
                          <a:effectLst/>
                        </a:rPr>
                        <a:t>1</a:t>
                      </a:r>
                      <a:endParaRPr lang="en-IN" sz="1500" b="0" i="0" u="none" strike="noStrike" dirty="0">
                        <a:solidFill>
                          <a:srgbClr val="000000"/>
                        </a:solidFill>
                        <a:effectLst/>
                        <a:latin typeface="Calibri" panose="020F0502020204030204" pitchFamily="34" charset="0"/>
                      </a:endParaRPr>
                    </a:p>
                  </a:txBody>
                  <a:tcPr marL="6350" marR="6350" marT="5773" marB="0" anchor="ctr"/>
                </a:tc>
                <a:extLst>
                  <a:ext uri="{0D108BD9-81ED-4DB2-BD59-A6C34878D82A}">
                    <a16:rowId xmlns:a16="http://schemas.microsoft.com/office/drawing/2014/main" val="3315285170"/>
                  </a:ext>
                </a:extLst>
              </a:tr>
            </a:tbl>
          </a:graphicData>
        </a:graphic>
      </p:graphicFrame>
      <p:graphicFrame>
        <p:nvGraphicFramePr>
          <p:cNvPr id="13" name="Table 12">
            <a:extLst>
              <a:ext uri="{FF2B5EF4-FFF2-40B4-BE49-F238E27FC236}">
                <a16:creationId xmlns:a16="http://schemas.microsoft.com/office/drawing/2014/main" id="{B045B62D-C462-4109-9BE3-42490BB76A27}"/>
              </a:ext>
            </a:extLst>
          </p:cNvPr>
          <p:cNvGraphicFramePr>
            <a:graphicFrameLocks noGrp="1"/>
          </p:cNvGraphicFramePr>
          <p:nvPr/>
        </p:nvGraphicFramePr>
        <p:xfrm>
          <a:off x="4038600" y="1981200"/>
          <a:ext cx="3657600" cy="1600200"/>
        </p:xfrm>
        <a:graphic>
          <a:graphicData uri="http://schemas.openxmlformats.org/drawingml/2006/table">
            <a:tbl>
              <a:tblPr>
                <a:tableStyleId>{5C22544A-7EE6-4342-B048-85BDC9FD1C3A}</a:tableStyleId>
              </a:tblPr>
              <a:tblGrid>
                <a:gridCol w="731520">
                  <a:extLst>
                    <a:ext uri="{9D8B030D-6E8A-4147-A177-3AD203B41FA5}">
                      <a16:colId xmlns:a16="http://schemas.microsoft.com/office/drawing/2014/main" val="1142172258"/>
                    </a:ext>
                  </a:extLst>
                </a:gridCol>
                <a:gridCol w="731520">
                  <a:extLst>
                    <a:ext uri="{9D8B030D-6E8A-4147-A177-3AD203B41FA5}">
                      <a16:colId xmlns:a16="http://schemas.microsoft.com/office/drawing/2014/main" val="963089581"/>
                    </a:ext>
                  </a:extLst>
                </a:gridCol>
                <a:gridCol w="731520">
                  <a:extLst>
                    <a:ext uri="{9D8B030D-6E8A-4147-A177-3AD203B41FA5}">
                      <a16:colId xmlns:a16="http://schemas.microsoft.com/office/drawing/2014/main" val="882655120"/>
                    </a:ext>
                  </a:extLst>
                </a:gridCol>
                <a:gridCol w="731520">
                  <a:extLst>
                    <a:ext uri="{9D8B030D-6E8A-4147-A177-3AD203B41FA5}">
                      <a16:colId xmlns:a16="http://schemas.microsoft.com/office/drawing/2014/main" val="1951620098"/>
                    </a:ext>
                  </a:extLst>
                </a:gridCol>
                <a:gridCol w="731520">
                  <a:extLst>
                    <a:ext uri="{9D8B030D-6E8A-4147-A177-3AD203B41FA5}">
                      <a16:colId xmlns:a16="http://schemas.microsoft.com/office/drawing/2014/main" val="2472861227"/>
                    </a:ext>
                  </a:extLst>
                </a:gridCol>
              </a:tblGrid>
              <a:tr h="800100">
                <a:tc>
                  <a:txBody>
                    <a:bodyPr/>
                    <a:lstStyle/>
                    <a:p>
                      <a:pPr algn="ctr" fontAlgn="ctr"/>
                      <a:r>
                        <a:rPr lang="en-IN" sz="1400" u="none" strike="noStrike" dirty="0">
                          <a:effectLst/>
                        </a:rPr>
                        <a:t> </a:t>
                      </a:r>
                      <a:endParaRPr lang="en-IN" sz="14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u="none" strike="noStrike">
                          <a:effectLst/>
                        </a:rPr>
                        <a:t>Coefficient</a:t>
                      </a:r>
                      <a:endParaRPr lang="en-IN" sz="14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u="none" strike="noStrike">
                          <a:effectLst/>
                        </a:rPr>
                        <a:t>Std.Error</a:t>
                      </a:r>
                      <a:endParaRPr lang="en-IN" sz="14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u="none" strike="noStrike">
                          <a:effectLst/>
                        </a:rPr>
                        <a:t>z-value</a:t>
                      </a:r>
                      <a:endParaRPr lang="en-IN" sz="14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u="none" strike="noStrike">
                          <a:effectLst/>
                        </a:rPr>
                        <a:t>P-value (Wald)</a:t>
                      </a:r>
                      <a:endParaRPr lang="en-IN" sz="14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056384881"/>
                  </a:ext>
                </a:extLst>
              </a:tr>
              <a:tr h="400050">
                <a:tc>
                  <a:txBody>
                    <a:bodyPr/>
                    <a:lstStyle/>
                    <a:p>
                      <a:pPr algn="ctr" fontAlgn="ctr"/>
                      <a:r>
                        <a:rPr lang="en-IN" sz="1400" u="none" strike="noStrike">
                          <a:effectLst/>
                        </a:rPr>
                        <a:t>Intercept</a:t>
                      </a:r>
                      <a:endParaRPr lang="en-IN" sz="1400" b="1"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400" u="none" strike="noStrike">
                          <a:effectLst/>
                        </a:rPr>
                        <a:t>−4.0777</a:t>
                      </a:r>
                      <a:endParaRPr lang="en-IN" sz="14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400" u="none" strike="noStrike">
                          <a:effectLst/>
                        </a:rPr>
                        <a:t>1.761</a:t>
                      </a:r>
                      <a:endParaRPr lang="en-IN" sz="14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400" u="none" strike="noStrike">
                          <a:effectLst/>
                        </a:rPr>
                        <a:t>−2.316</a:t>
                      </a:r>
                      <a:endParaRPr lang="en-IN" sz="14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400" u="none" strike="noStrike">
                          <a:effectLst/>
                        </a:rPr>
                        <a:t>0.0206</a:t>
                      </a:r>
                      <a:endParaRPr lang="en-IN" sz="14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888620299"/>
                  </a:ext>
                </a:extLst>
              </a:tr>
              <a:tr h="400050">
                <a:tc>
                  <a:txBody>
                    <a:bodyPr/>
                    <a:lstStyle/>
                    <a:p>
                      <a:pPr algn="ctr" fontAlgn="ctr"/>
                      <a:r>
                        <a:rPr lang="en-IN" sz="1400" u="none" strike="noStrike">
                          <a:effectLst/>
                        </a:rPr>
                        <a:t>Hours</a:t>
                      </a:r>
                      <a:endParaRPr lang="en-IN" sz="1400" b="1"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400" u="none" strike="noStrike">
                          <a:effectLst/>
                        </a:rPr>
                        <a:t>1.5046</a:t>
                      </a:r>
                      <a:endParaRPr lang="en-IN" sz="14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400" u="none" strike="noStrike">
                          <a:effectLst/>
                        </a:rPr>
                        <a:t>0.6287</a:t>
                      </a:r>
                      <a:endParaRPr lang="en-IN" sz="14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400" u="none" strike="noStrike">
                          <a:effectLst/>
                        </a:rPr>
                        <a:t>2.393</a:t>
                      </a:r>
                      <a:endParaRPr lang="en-IN" sz="14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400" u="none" strike="noStrike" dirty="0">
                          <a:effectLst/>
                        </a:rPr>
                        <a:t>0.0167</a:t>
                      </a:r>
                      <a:endParaRPr lang="en-IN"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53055178"/>
                  </a:ext>
                </a:extLst>
              </a:tr>
            </a:tbl>
          </a:graphicData>
        </a:graphic>
      </p:graphicFrame>
    </p:spTree>
    <p:extLst>
      <p:ext uri="{BB962C8B-B14F-4D97-AF65-F5344CB8AC3E}">
        <p14:creationId xmlns:p14="http://schemas.microsoft.com/office/powerpoint/2010/main" val="3270921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400" b="1" dirty="0"/>
              <a:t>Logistic Regression</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12" name="Picture 11">
            <a:extLst>
              <a:ext uri="{FF2B5EF4-FFF2-40B4-BE49-F238E27FC236}">
                <a16:creationId xmlns:a16="http://schemas.microsoft.com/office/drawing/2014/main" id="{C1C690A5-EA37-4C84-88B3-1EBB951709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8036" y="1212026"/>
            <a:ext cx="6092284" cy="4415012"/>
          </a:xfrm>
          <a:prstGeom prst="rect">
            <a:avLst/>
          </a:prstGeom>
        </p:spPr>
      </p:pic>
    </p:spTree>
    <p:extLst>
      <p:ext uri="{BB962C8B-B14F-4D97-AF65-F5344CB8AC3E}">
        <p14:creationId xmlns:p14="http://schemas.microsoft.com/office/powerpoint/2010/main" val="1580945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400" b="1" dirty="0"/>
              <a:t>Logistic Regression</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graphicFrame>
        <p:nvGraphicFramePr>
          <p:cNvPr id="2" name="Table 1">
            <a:extLst>
              <a:ext uri="{FF2B5EF4-FFF2-40B4-BE49-F238E27FC236}">
                <a16:creationId xmlns:a16="http://schemas.microsoft.com/office/drawing/2014/main" id="{ED7AE3FE-26CD-455E-B20E-AF6178324656}"/>
              </a:ext>
            </a:extLst>
          </p:cNvPr>
          <p:cNvGraphicFramePr>
            <a:graphicFrameLocks noGrp="1"/>
          </p:cNvGraphicFramePr>
          <p:nvPr>
            <p:extLst>
              <p:ext uri="{D42A27DB-BD31-4B8C-83A1-F6EECF244321}">
                <p14:modId xmlns:p14="http://schemas.microsoft.com/office/powerpoint/2010/main" val="2075831658"/>
              </p:ext>
            </p:extLst>
          </p:nvPr>
        </p:nvGraphicFramePr>
        <p:xfrm>
          <a:off x="642553" y="874010"/>
          <a:ext cx="8106032" cy="5625225"/>
        </p:xfrm>
        <a:graphic>
          <a:graphicData uri="http://schemas.openxmlformats.org/drawingml/2006/table">
            <a:tbl>
              <a:tblPr/>
              <a:tblGrid>
                <a:gridCol w="4053016">
                  <a:extLst>
                    <a:ext uri="{9D8B030D-6E8A-4147-A177-3AD203B41FA5}">
                      <a16:colId xmlns:a16="http://schemas.microsoft.com/office/drawing/2014/main" val="1800551778"/>
                    </a:ext>
                  </a:extLst>
                </a:gridCol>
                <a:gridCol w="4053016">
                  <a:extLst>
                    <a:ext uri="{9D8B030D-6E8A-4147-A177-3AD203B41FA5}">
                      <a16:colId xmlns:a16="http://schemas.microsoft.com/office/drawing/2014/main" val="143379127"/>
                    </a:ext>
                  </a:extLst>
                </a:gridCol>
              </a:tblGrid>
              <a:tr h="202476">
                <a:tc>
                  <a:txBody>
                    <a:bodyPr/>
                    <a:lstStyle/>
                    <a:p>
                      <a:r>
                        <a:rPr lang="en-IN" sz="1600" b="1"/>
                        <a:t>Linear Regression</a:t>
                      </a:r>
                    </a:p>
                  </a:txBody>
                  <a:tcPr marL="60346" marR="60346" marT="30173" marB="30173" anchor="ctr">
                    <a:lnL>
                      <a:noFill/>
                    </a:lnL>
                    <a:lnR>
                      <a:noFill/>
                    </a:lnR>
                    <a:lnT>
                      <a:noFill/>
                    </a:lnT>
                    <a:lnB>
                      <a:noFill/>
                    </a:lnB>
                  </a:tcPr>
                </a:tc>
                <a:tc>
                  <a:txBody>
                    <a:bodyPr/>
                    <a:lstStyle/>
                    <a:p>
                      <a:r>
                        <a:rPr lang="en-IN" sz="1600" b="1" dirty="0"/>
                        <a:t>Logistic Regression</a:t>
                      </a:r>
                    </a:p>
                  </a:txBody>
                  <a:tcPr marL="60346" marR="60346" marT="30173" marB="30173" anchor="ctr">
                    <a:lnL>
                      <a:noFill/>
                    </a:lnL>
                    <a:lnR>
                      <a:noFill/>
                    </a:lnR>
                    <a:lnT>
                      <a:noFill/>
                    </a:lnT>
                    <a:lnB>
                      <a:noFill/>
                    </a:lnB>
                  </a:tcPr>
                </a:tc>
                <a:extLst>
                  <a:ext uri="{0D108BD9-81ED-4DB2-BD59-A6C34878D82A}">
                    <a16:rowId xmlns:a16="http://schemas.microsoft.com/office/drawing/2014/main" val="32957869"/>
                  </a:ext>
                </a:extLst>
              </a:tr>
              <a:tr h="697743">
                <a:tc>
                  <a:txBody>
                    <a:bodyPr/>
                    <a:lstStyle/>
                    <a:p>
                      <a:r>
                        <a:rPr lang="en-US" sz="1600"/>
                        <a:t>Linear regression is used to predict the continuous dependent variable using a given set of independent variables.</a:t>
                      </a:r>
                    </a:p>
                  </a:txBody>
                  <a:tcPr marL="60346" marR="60346" marT="30173" marB="30173" anchor="ctr">
                    <a:lnL>
                      <a:noFill/>
                    </a:lnL>
                    <a:lnR>
                      <a:noFill/>
                    </a:lnR>
                    <a:lnT>
                      <a:noFill/>
                    </a:lnT>
                    <a:lnB>
                      <a:noFill/>
                    </a:lnB>
                  </a:tcPr>
                </a:tc>
                <a:tc>
                  <a:txBody>
                    <a:bodyPr/>
                    <a:lstStyle/>
                    <a:p>
                      <a:r>
                        <a:rPr lang="en-US" sz="1600" dirty="0"/>
                        <a:t>Logistic Regression is used to predict the categorical dependent variable using a given set of independent variables.</a:t>
                      </a:r>
                    </a:p>
                  </a:txBody>
                  <a:tcPr marL="60346" marR="60346" marT="30173" marB="30173" anchor="ctr">
                    <a:lnL>
                      <a:noFill/>
                    </a:lnL>
                    <a:lnR>
                      <a:noFill/>
                    </a:lnR>
                    <a:lnT>
                      <a:noFill/>
                    </a:lnT>
                    <a:lnB>
                      <a:noFill/>
                    </a:lnB>
                  </a:tcPr>
                </a:tc>
                <a:extLst>
                  <a:ext uri="{0D108BD9-81ED-4DB2-BD59-A6C34878D82A}">
                    <a16:rowId xmlns:a16="http://schemas.microsoft.com/office/drawing/2014/main" val="277861977"/>
                  </a:ext>
                </a:extLst>
              </a:tr>
              <a:tr h="488209">
                <a:tc>
                  <a:txBody>
                    <a:bodyPr/>
                    <a:lstStyle/>
                    <a:p>
                      <a:r>
                        <a:rPr lang="en-US" sz="1600"/>
                        <a:t>Linear Regression is used for solving Regression problem.</a:t>
                      </a:r>
                    </a:p>
                  </a:txBody>
                  <a:tcPr marL="60346" marR="60346" marT="30173" marB="30173" anchor="ctr">
                    <a:lnL>
                      <a:noFill/>
                    </a:lnL>
                    <a:lnR>
                      <a:noFill/>
                    </a:lnR>
                    <a:lnT>
                      <a:noFill/>
                    </a:lnT>
                    <a:lnB>
                      <a:noFill/>
                    </a:lnB>
                  </a:tcPr>
                </a:tc>
                <a:tc>
                  <a:txBody>
                    <a:bodyPr/>
                    <a:lstStyle/>
                    <a:p>
                      <a:r>
                        <a:rPr lang="en-US" sz="1600"/>
                        <a:t>Logistic regression is used for solving Classification problems.</a:t>
                      </a:r>
                    </a:p>
                  </a:txBody>
                  <a:tcPr marL="60346" marR="60346" marT="30173" marB="30173" anchor="ctr">
                    <a:lnL>
                      <a:noFill/>
                    </a:lnL>
                    <a:lnR>
                      <a:noFill/>
                    </a:lnR>
                    <a:lnT>
                      <a:noFill/>
                    </a:lnT>
                    <a:lnB>
                      <a:noFill/>
                    </a:lnB>
                  </a:tcPr>
                </a:tc>
                <a:extLst>
                  <a:ext uri="{0D108BD9-81ED-4DB2-BD59-A6C34878D82A}">
                    <a16:rowId xmlns:a16="http://schemas.microsoft.com/office/drawing/2014/main" val="2911772205"/>
                  </a:ext>
                </a:extLst>
              </a:tr>
              <a:tr h="488209">
                <a:tc>
                  <a:txBody>
                    <a:bodyPr/>
                    <a:lstStyle/>
                    <a:p>
                      <a:r>
                        <a:rPr lang="en-US" sz="1600"/>
                        <a:t>In Linear regression, we predict the value of continuous variables.</a:t>
                      </a:r>
                    </a:p>
                  </a:txBody>
                  <a:tcPr marL="60346" marR="60346" marT="30173" marB="30173" anchor="ctr">
                    <a:lnL>
                      <a:noFill/>
                    </a:lnL>
                    <a:lnR>
                      <a:noFill/>
                    </a:lnR>
                    <a:lnT>
                      <a:noFill/>
                    </a:lnT>
                    <a:lnB>
                      <a:noFill/>
                    </a:lnB>
                  </a:tcPr>
                </a:tc>
                <a:tc>
                  <a:txBody>
                    <a:bodyPr/>
                    <a:lstStyle/>
                    <a:p>
                      <a:r>
                        <a:rPr lang="en-US" sz="1600"/>
                        <a:t>In logistic Regression, we predict the values of categorical variables.</a:t>
                      </a:r>
                    </a:p>
                  </a:txBody>
                  <a:tcPr marL="60346" marR="60346" marT="30173" marB="30173" anchor="ctr">
                    <a:lnL>
                      <a:noFill/>
                    </a:lnL>
                    <a:lnR>
                      <a:noFill/>
                    </a:lnR>
                    <a:lnT>
                      <a:noFill/>
                    </a:lnT>
                    <a:lnB>
                      <a:noFill/>
                    </a:lnB>
                  </a:tcPr>
                </a:tc>
                <a:extLst>
                  <a:ext uri="{0D108BD9-81ED-4DB2-BD59-A6C34878D82A}">
                    <a16:rowId xmlns:a16="http://schemas.microsoft.com/office/drawing/2014/main" val="871558044"/>
                  </a:ext>
                </a:extLst>
              </a:tr>
              <a:tr h="697743">
                <a:tc>
                  <a:txBody>
                    <a:bodyPr/>
                    <a:lstStyle/>
                    <a:p>
                      <a:r>
                        <a:rPr lang="en-US" sz="1600"/>
                        <a:t>In linear regression, we find the best fit line, by which we can easily predict the output.</a:t>
                      </a:r>
                    </a:p>
                  </a:txBody>
                  <a:tcPr marL="60346" marR="60346" marT="30173" marB="30173" anchor="ctr">
                    <a:lnL>
                      <a:noFill/>
                    </a:lnL>
                    <a:lnR>
                      <a:noFill/>
                    </a:lnR>
                    <a:lnT>
                      <a:noFill/>
                    </a:lnT>
                    <a:lnB>
                      <a:noFill/>
                    </a:lnB>
                  </a:tcPr>
                </a:tc>
                <a:tc>
                  <a:txBody>
                    <a:bodyPr/>
                    <a:lstStyle/>
                    <a:p>
                      <a:r>
                        <a:rPr lang="en-US" sz="1600"/>
                        <a:t>In Logistic Regression, we find the S-curve by which we can classify the samples.</a:t>
                      </a:r>
                    </a:p>
                  </a:txBody>
                  <a:tcPr marL="60346" marR="60346" marT="30173" marB="30173" anchor="ctr">
                    <a:lnL>
                      <a:noFill/>
                    </a:lnL>
                    <a:lnR>
                      <a:noFill/>
                    </a:lnR>
                    <a:lnT>
                      <a:noFill/>
                    </a:lnT>
                    <a:lnB>
                      <a:noFill/>
                    </a:lnB>
                  </a:tcPr>
                </a:tc>
                <a:extLst>
                  <a:ext uri="{0D108BD9-81ED-4DB2-BD59-A6C34878D82A}">
                    <a16:rowId xmlns:a16="http://schemas.microsoft.com/office/drawing/2014/main" val="1995622464"/>
                  </a:ext>
                </a:extLst>
              </a:tr>
              <a:tr h="488209">
                <a:tc>
                  <a:txBody>
                    <a:bodyPr/>
                    <a:lstStyle/>
                    <a:p>
                      <a:r>
                        <a:rPr lang="en-US" sz="1600" dirty="0"/>
                        <a:t>Least square estimation method is used for estimation of accuracy.</a:t>
                      </a:r>
                    </a:p>
                  </a:txBody>
                  <a:tcPr marL="60346" marR="60346" marT="30173" marB="30173" anchor="ctr">
                    <a:lnL>
                      <a:noFill/>
                    </a:lnL>
                    <a:lnR>
                      <a:noFill/>
                    </a:lnR>
                    <a:lnT>
                      <a:noFill/>
                    </a:lnT>
                    <a:lnB>
                      <a:noFill/>
                    </a:lnB>
                  </a:tcPr>
                </a:tc>
                <a:tc>
                  <a:txBody>
                    <a:bodyPr/>
                    <a:lstStyle/>
                    <a:p>
                      <a:r>
                        <a:rPr lang="en-US" sz="1600"/>
                        <a:t>Maximum likelihood estimation method is used for estimation of accuracy.</a:t>
                      </a:r>
                    </a:p>
                  </a:txBody>
                  <a:tcPr marL="60346" marR="60346" marT="30173" marB="30173" anchor="ctr">
                    <a:lnL>
                      <a:noFill/>
                    </a:lnL>
                    <a:lnR>
                      <a:noFill/>
                    </a:lnR>
                    <a:lnT>
                      <a:noFill/>
                    </a:lnT>
                    <a:lnB>
                      <a:noFill/>
                    </a:lnB>
                  </a:tcPr>
                </a:tc>
                <a:extLst>
                  <a:ext uri="{0D108BD9-81ED-4DB2-BD59-A6C34878D82A}">
                    <a16:rowId xmlns:a16="http://schemas.microsoft.com/office/drawing/2014/main" val="2213866700"/>
                  </a:ext>
                </a:extLst>
              </a:tr>
              <a:tr h="697743">
                <a:tc>
                  <a:txBody>
                    <a:bodyPr/>
                    <a:lstStyle/>
                    <a:p>
                      <a:r>
                        <a:rPr lang="en-US" sz="1600"/>
                        <a:t>The output for Linear Regression must be a continuous value, such as price, age, etc.</a:t>
                      </a:r>
                    </a:p>
                  </a:txBody>
                  <a:tcPr marL="60346" marR="60346" marT="30173" marB="30173" anchor="ctr">
                    <a:lnL>
                      <a:noFill/>
                    </a:lnL>
                    <a:lnR>
                      <a:noFill/>
                    </a:lnR>
                    <a:lnT>
                      <a:noFill/>
                    </a:lnT>
                    <a:lnB>
                      <a:noFill/>
                    </a:lnB>
                  </a:tcPr>
                </a:tc>
                <a:tc>
                  <a:txBody>
                    <a:bodyPr/>
                    <a:lstStyle/>
                    <a:p>
                      <a:r>
                        <a:rPr lang="en-US" sz="1600"/>
                        <a:t>The output of Logistic Regression must be a Categorical value such as 0 or 1, Yes or No, etc.</a:t>
                      </a:r>
                    </a:p>
                  </a:txBody>
                  <a:tcPr marL="60346" marR="60346" marT="30173" marB="30173" anchor="ctr">
                    <a:lnL>
                      <a:noFill/>
                    </a:lnL>
                    <a:lnR>
                      <a:noFill/>
                    </a:lnR>
                    <a:lnT>
                      <a:noFill/>
                    </a:lnT>
                    <a:lnB>
                      <a:noFill/>
                    </a:lnB>
                  </a:tcPr>
                </a:tc>
                <a:extLst>
                  <a:ext uri="{0D108BD9-81ED-4DB2-BD59-A6C34878D82A}">
                    <a16:rowId xmlns:a16="http://schemas.microsoft.com/office/drawing/2014/main" val="1536199228"/>
                  </a:ext>
                </a:extLst>
              </a:tr>
              <a:tr h="697743">
                <a:tc>
                  <a:txBody>
                    <a:bodyPr/>
                    <a:lstStyle/>
                    <a:p>
                      <a:r>
                        <a:rPr lang="en-US" sz="1600"/>
                        <a:t>In Linear regression, it is required that relationship between dependent variable and independent variable must be linear.</a:t>
                      </a:r>
                    </a:p>
                  </a:txBody>
                  <a:tcPr marL="60346" marR="60346" marT="30173" marB="30173" anchor="ctr">
                    <a:lnL>
                      <a:noFill/>
                    </a:lnL>
                    <a:lnR>
                      <a:noFill/>
                    </a:lnR>
                    <a:lnT>
                      <a:noFill/>
                    </a:lnT>
                    <a:lnB>
                      <a:noFill/>
                    </a:lnB>
                  </a:tcPr>
                </a:tc>
                <a:tc>
                  <a:txBody>
                    <a:bodyPr/>
                    <a:lstStyle/>
                    <a:p>
                      <a:r>
                        <a:rPr lang="en-US" sz="1600"/>
                        <a:t>In Logistic regression, it is not required to have the linear relationship between the dependent and independent variable.</a:t>
                      </a:r>
                    </a:p>
                  </a:txBody>
                  <a:tcPr marL="60346" marR="60346" marT="30173" marB="30173" anchor="ctr">
                    <a:lnL>
                      <a:noFill/>
                    </a:lnL>
                    <a:lnR>
                      <a:noFill/>
                    </a:lnR>
                    <a:lnT>
                      <a:noFill/>
                    </a:lnT>
                    <a:lnB>
                      <a:noFill/>
                    </a:lnB>
                  </a:tcPr>
                </a:tc>
                <a:extLst>
                  <a:ext uri="{0D108BD9-81ED-4DB2-BD59-A6C34878D82A}">
                    <a16:rowId xmlns:a16="http://schemas.microsoft.com/office/drawing/2014/main" val="4287794196"/>
                  </a:ext>
                </a:extLst>
              </a:tr>
              <a:tr h="697743">
                <a:tc>
                  <a:txBody>
                    <a:bodyPr/>
                    <a:lstStyle/>
                    <a:p>
                      <a:r>
                        <a:rPr lang="en-US" sz="1600" dirty="0"/>
                        <a:t>In linear regression, there may be collinearity between the independent variables.</a:t>
                      </a:r>
                    </a:p>
                  </a:txBody>
                  <a:tcPr marL="60346" marR="60346" marT="30173" marB="30173" anchor="ctr">
                    <a:lnL>
                      <a:noFill/>
                    </a:lnL>
                    <a:lnR>
                      <a:noFill/>
                    </a:lnR>
                    <a:lnT>
                      <a:noFill/>
                    </a:lnT>
                    <a:lnB>
                      <a:noFill/>
                    </a:lnB>
                  </a:tcPr>
                </a:tc>
                <a:tc>
                  <a:txBody>
                    <a:bodyPr/>
                    <a:lstStyle/>
                    <a:p>
                      <a:r>
                        <a:rPr lang="en-US" sz="1600" dirty="0"/>
                        <a:t>In logistic regression, there should not be collinearity between the independent variable.</a:t>
                      </a:r>
                    </a:p>
                  </a:txBody>
                  <a:tcPr marL="60346" marR="60346" marT="30173" marB="30173" anchor="ctr">
                    <a:lnL>
                      <a:noFill/>
                    </a:lnL>
                    <a:lnR>
                      <a:noFill/>
                    </a:lnR>
                    <a:lnT>
                      <a:noFill/>
                    </a:lnT>
                    <a:lnB>
                      <a:noFill/>
                    </a:lnB>
                  </a:tcPr>
                </a:tc>
                <a:extLst>
                  <a:ext uri="{0D108BD9-81ED-4DB2-BD59-A6C34878D82A}">
                    <a16:rowId xmlns:a16="http://schemas.microsoft.com/office/drawing/2014/main" val="3313591592"/>
                  </a:ext>
                </a:extLst>
              </a:tr>
            </a:tbl>
          </a:graphicData>
        </a:graphic>
      </p:graphicFrame>
    </p:spTree>
    <p:extLst>
      <p:ext uri="{BB962C8B-B14F-4D97-AF65-F5344CB8AC3E}">
        <p14:creationId xmlns:p14="http://schemas.microsoft.com/office/powerpoint/2010/main" val="8005497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338041" y="1"/>
            <a:ext cx="5839519"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 </a:t>
            </a:r>
          </a:p>
        </p:txBody>
      </p:sp>
      <p:sp>
        <p:nvSpPr>
          <p:cNvPr id="9" name="Content Placeholder 8"/>
          <p:cNvSpPr>
            <a:spLocks noGrp="1"/>
          </p:cNvSpPr>
          <p:nvPr>
            <p:ph idx="1"/>
          </p:nvPr>
        </p:nvSpPr>
        <p:spPr>
          <a:xfrm>
            <a:off x="685800" y="1185357"/>
            <a:ext cx="8229600" cy="4602163"/>
          </a:xfrm>
        </p:spPr>
        <p:txBody>
          <a:bodyPr>
            <a:normAutofit/>
          </a:bodyPr>
          <a:lstStyle/>
          <a:p>
            <a:pPr marL="0" indent="0">
              <a:buNone/>
            </a:pPr>
            <a:r>
              <a:rPr lang="en-US" sz="2200" b="1" dirty="0">
                <a:latin typeface="Times New Roman" panose="02020603050405020304" pitchFamily="18" charset="0"/>
                <a:cs typeface="Times New Roman" panose="02020603050405020304" pitchFamily="18" charset="0"/>
              </a:rPr>
              <a:t>Introduction</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Classification is a two-step process, learning step and prediction step, in machine learning.</a:t>
            </a:r>
          </a:p>
          <a:p>
            <a:r>
              <a:rPr lang="en-US" sz="2200" dirty="0">
                <a:latin typeface="Times New Roman" panose="02020603050405020304" pitchFamily="18" charset="0"/>
                <a:cs typeface="Times New Roman" panose="02020603050405020304" pitchFamily="18" charset="0"/>
              </a:rPr>
              <a:t>In the learning step, the model is developed based on given training data. </a:t>
            </a:r>
          </a:p>
          <a:p>
            <a:r>
              <a:rPr lang="en-US" sz="2200" dirty="0">
                <a:latin typeface="Times New Roman" panose="02020603050405020304" pitchFamily="18" charset="0"/>
                <a:cs typeface="Times New Roman" panose="02020603050405020304" pitchFamily="18" charset="0"/>
              </a:rPr>
              <a:t>In the prediction step, the model is used to predict the response for given data.</a:t>
            </a:r>
          </a:p>
          <a:p>
            <a:r>
              <a:rPr lang="en-US" sz="2200" dirty="0">
                <a:latin typeface="Times New Roman" panose="02020603050405020304" pitchFamily="18" charset="0"/>
                <a:cs typeface="Times New Roman" panose="02020603050405020304" pitchFamily="18" charset="0"/>
              </a:rPr>
              <a:t>Decision Tree is one of the easiest and popular classification algorithms to understand and interpret.</a:t>
            </a:r>
          </a:p>
          <a:p>
            <a:pPr marL="287020" indent="-274320">
              <a:lnSpc>
                <a:spcPct val="150000"/>
              </a:lnSpc>
              <a:spcBef>
                <a:spcPts val="95"/>
              </a:spcBef>
              <a:buClr>
                <a:schemeClr val="tx1"/>
              </a:buClr>
              <a:buSzPct val="93181"/>
              <a:tabLst>
                <a:tab pos="286385" algn="l"/>
                <a:tab pos="287020" algn="l"/>
              </a:tabLst>
            </a:pPr>
            <a:endParaRPr lang="en-US" sz="2200"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848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140333" y="0"/>
            <a:ext cx="5839519"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
        <p:nvSpPr>
          <p:cNvPr id="9" name="Content Placeholder 8"/>
          <p:cNvSpPr>
            <a:spLocks noGrp="1"/>
          </p:cNvSpPr>
          <p:nvPr>
            <p:ph idx="1"/>
          </p:nvPr>
        </p:nvSpPr>
        <p:spPr>
          <a:xfrm>
            <a:off x="685800" y="1185357"/>
            <a:ext cx="8229600" cy="4602163"/>
          </a:xfrm>
        </p:spPr>
        <p:txBody>
          <a:bodyPr>
            <a:noAutofit/>
          </a:bodyPr>
          <a:lstStyle/>
          <a:p>
            <a:pPr marL="0" indent="0">
              <a:buNone/>
            </a:pPr>
            <a:r>
              <a:rPr lang="en-US" sz="2200" b="1" dirty="0">
                <a:latin typeface="Times New Roman" panose="02020603050405020304" pitchFamily="18" charset="0"/>
                <a:cs typeface="Times New Roman" panose="02020603050405020304" pitchFamily="18" charset="0"/>
              </a:rPr>
              <a:t>Decision Tree Algorithm</a:t>
            </a:r>
          </a:p>
          <a:p>
            <a:r>
              <a:rPr lang="en-US" sz="2200" dirty="0">
                <a:latin typeface="Times New Roman" panose="02020603050405020304" pitchFamily="18" charset="0"/>
                <a:cs typeface="Times New Roman" panose="02020603050405020304" pitchFamily="18" charset="0"/>
              </a:rPr>
              <a:t> Decision Tree algorithm belongs to the family of supervised learning algorithms. </a:t>
            </a:r>
          </a:p>
          <a:p>
            <a:r>
              <a:rPr lang="en-US" sz="2200" dirty="0">
                <a:latin typeface="Times New Roman" panose="02020603050405020304" pitchFamily="18" charset="0"/>
                <a:cs typeface="Times New Roman" panose="02020603050405020304" pitchFamily="18" charset="0"/>
              </a:rPr>
              <a:t>Unlike other supervised learning algorithms, the decision tree algorithm can be used for solving </a:t>
            </a:r>
            <a:r>
              <a:rPr lang="en-US" sz="2200" b="1" dirty="0">
                <a:latin typeface="Times New Roman" panose="02020603050405020304" pitchFamily="18" charset="0"/>
                <a:cs typeface="Times New Roman" panose="02020603050405020304" pitchFamily="18" charset="0"/>
              </a:rPr>
              <a:t>regression and classification problems</a:t>
            </a:r>
            <a:r>
              <a:rPr lang="en-US" sz="2200" dirty="0">
                <a:latin typeface="Times New Roman" panose="02020603050405020304" pitchFamily="18" charset="0"/>
                <a:cs typeface="Times New Roman" panose="02020603050405020304" pitchFamily="18" charset="0"/>
              </a:rPr>
              <a:t> too.</a:t>
            </a:r>
          </a:p>
          <a:p>
            <a:r>
              <a:rPr lang="en-US" sz="2200" dirty="0">
                <a:latin typeface="Times New Roman" panose="02020603050405020304" pitchFamily="18" charset="0"/>
                <a:cs typeface="Times New Roman" panose="02020603050405020304" pitchFamily="18" charset="0"/>
              </a:rPr>
              <a:t>The goal of using a Decision Tree is to create a training model that can use to predict the class or value of the target variable by </a:t>
            </a:r>
            <a:r>
              <a:rPr lang="en-US" sz="2200" b="1" dirty="0">
                <a:latin typeface="Times New Roman" panose="02020603050405020304" pitchFamily="18" charset="0"/>
                <a:cs typeface="Times New Roman" panose="02020603050405020304" pitchFamily="18" charset="0"/>
              </a:rPr>
              <a:t>learning simple decision rules</a:t>
            </a:r>
            <a:r>
              <a:rPr lang="en-US" sz="2200" dirty="0">
                <a:latin typeface="Times New Roman" panose="02020603050405020304" pitchFamily="18" charset="0"/>
                <a:cs typeface="Times New Roman" panose="02020603050405020304" pitchFamily="18" charset="0"/>
              </a:rPr>
              <a:t> inferred from prior data(training data).</a:t>
            </a:r>
          </a:p>
          <a:p>
            <a:r>
              <a:rPr lang="en-US" sz="2200" dirty="0">
                <a:latin typeface="Times New Roman" panose="02020603050405020304" pitchFamily="18" charset="0"/>
                <a:cs typeface="Times New Roman" panose="02020603050405020304" pitchFamily="18" charset="0"/>
              </a:rPr>
              <a:t>In Decision Trees, for predicting a class label for a record we start from the </a:t>
            </a:r>
            <a:r>
              <a:rPr lang="en-US" sz="2200" b="1" dirty="0">
                <a:latin typeface="Times New Roman" panose="02020603050405020304" pitchFamily="18" charset="0"/>
                <a:cs typeface="Times New Roman" panose="02020603050405020304" pitchFamily="18" charset="0"/>
              </a:rPr>
              <a:t>root</a:t>
            </a:r>
            <a:r>
              <a:rPr lang="en-US" sz="2200" dirty="0">
                <a:latin typeface="Times New Roman" panose="02020603050405020304" pitchFamily="18" charset="0"/>
                <a:cs typeface="Times New Roman" panose="02020603050405020304" pitchFamily="18" charset="0"/>
              </a:rPr>
              <a:t> of the tree. </a:t>
            </a:r>
          </a:p>
          <a:p>
            <a:r>
              <a:rPr lang="en-US" sz="2200" dirty="0">
                <a:latin typeface="Times New Roman" panose="02020603050405020304" pitchFamily="18" charset="0"/>
                <a:cs typeface="Times New Roman" panose="02020603050405020304" pitchFamily="18" charset="0"/>
              </a:rPr>
              <a:t>We compare the values of the root attribute with the record’s attribute. </a:t>
            </a:r>
          </a:p>
          <a:p>
            <a:r>
              <a:rPr lang="en-US" sz="2200" dirty="0">
                <a:latin typeface="Times New Roman" panose="02020603050405020304" pitchFamily="18" charset="0"/>
                <a:cs typeface="Times New Roman" panose="02020603050405020304" pitchFamily="18" charset="0"/>
              </a:rPr>
              <a:t>On the basis of comparison, we follow the branch corresponding to that value and jump to the next node.</a:t>
            </a:r>
          </a:p>
          <a:p>
            <a:pPr marL="287020" indent="-274320">
              <a:lnSpc>
                <a:spcPct val="150000"/>
              </a:lnSpc>
              <a:spcBef>
                <a:spcPts val="95"/>
              </a:spcBef>
              <a:buClr>
                <a:schemeClr val="tx1"/>
              </a:buClr>
              <a:buSzPct val="93181"/>
              <a:tabLst>
                <a:tab pos="286385" algn="l"/>
                <a:tab pos="287020" algn="l"/>
              </a:tabLst>
            </a:pPr>
            <a:endParaRPr lang="en-US" sz="2200"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032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 </a:t>
            </a:r>
          </a:p>
        </p:txBody>
      </p:sp>
      <p:sp>
        <p:nvSpPr>
          <p:cNvPr id="9" name="Content Placeholder 8"/>
          <p:cNvSpPr>
            <a:spLocks noGrp="1"/>
          </p:cNvSpPr>
          <p:nvPr>
            <p:ph idx="1"/>
          </p:nvPr>
        </p:nvSpPr>
        <p:spPr>
          <a:xfrm>
            <a:off x="685800" y="1185357"/>
            <a:ext cx="8229600" cy="4602163"/>
          </a:xfrm>
        </p:spPr>
        <p:txBody>
          <a:bodyPr>
            <a:normAutofit/>
          </a:bodyPr>
          <a:lstStyle/>
          <a:p>
            <a:pPr marL="0" indent="0">
              <a:buNone/>
            </a:pPr>
            <a:r>
              <a:rPr lang="en-US" sz="2800" b="1" dirty="0"/>
              <a:t>Types of Decision </a:t>
            </a:r>
            <a:r>
              <a:rPr lang="en-US" sz="2800" b="1" dirty="0">
                <a:latin typeface="Times New Roman" panose="02020603050405020304" pitchFamily="18" charset="0"/>
                <a:cs typeface="Times New Roman" panose="02020603050405020304" pitchFamily="18" charset="0"/>
              </a:rPr>
              <a:t>Trees</a:t>
            </a:r>
          </a:p>
          <a:p>
            <a:pPr marL="0" indent="0">
              <a:buNone/>
            </a:pPr>
            <a:r>
              <a:rPr lang="en-US" sz="2400" dirty="0"/>
              <a:t> </a:t>
            </a:r>
            <a:br>
              <a:rPr lang="en-US" sz="2400" dirty="0"/>
            </a:br>
            <a:r>
              <a:rPr lang="en-US" sz="2400" dirty="0"/>
              <a:t>Types of decision trees are based on the type of target variable we have. It can be of two types:</a:t>
            </a:r>
          </a:p>
          <a:p>
            <a:pPr>
              <a:buFont typeface="+mj-lt"/>
              <a:buAutoNum type="arabicPeriod"/>
            </a:pPr>
            <a:r>
              <a:rPr lang="en-US" sz="2400" b="1" dirty="0"/>
              <a:t>Categorical Variable Decision Tree: </a:t>
            </a:r>
            <a:r>
              <a:rPr lang="en-US" sz="2400" dirty="0"/>
              <a:t>Decision Tree which has a categorical target variable then it called a </a:t>
            </a:r>
            <a:r>
              <a:rPr lang="en-US" sz="2400" b="1" dirty="0"/>
              <a:t>Categorical variable decision tree.</a:t>
            </a:r>
            <a:r>
              <a:rPr lang="en-US" sz="2400" dirty="0"/>
              <a:t> </a:t>
            </a:r>
          </a:p>
          <a:p>
            <a:pPr>
              <a:buFont typeface="+mj-lt"/>
              <a:buAutoNum type="arabicPeriod"/>
            </a:pPr>
            <a:r>
              <a:rPr lang="en-US" sz="2400" b="1" dirty="0"/>
              <a:t>Continuous Variable Decision Tree: </a:t>
            </a:r>
            <a:r>
              <a:rPr lang="en-US" sz="2400" dirty="0"/>
              <a:t>Decision Tree has a continuous target variable then it is called </a:t>
            </a:r>
            <a:r>
              <a:rPr lang="en-US" sz="2400" b="1" dirty="0"/>
              <a:t>Continuous Variable Decision Tree.</a:t>
            </a:r>
            <a:r>
              <a:rPr lang="en-US" sz="2400" dirty="0"/>
              <a:t> </a:t>
            </a:r>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spTree>
    <p:extLst>
      <p:ext uri="{BB962C8B-B14F-4D97-AF65-F5344CB8AC3E}">
        <p14:creationId xmlns:p14="http://schemas.microsoft.com/office/powerpoint/2010/main" val="230385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
        <p:nvSpPr>
          <p:cNvPr id="9" name="Content Placeholder 8"/>
          <p:cNvSpPr>
            <a:spLocks noGrp="1"/>
          </p:cNvSpPr>
          <p:nvPr>
            <p:ph idx="1"/>
          </p:nvPr>
        </p:nvSpPr>
        <p:spPr>
          <a:xfrm>
            <a:off x="370703" y="914401"/>
            <a:ext cx="8544697" cy="5498756"/>
          </a:xfrm>
        </p:spPr>
        <p:txBody>
          <a:bodyPr>
            <a:noAutofit/>
          </a:bodyPr>
          <a:lstStyle/>
          <a:p>
            <a:pPr marL="0" indent="0">
              <a:buNone/>
            </a:pPr>
            <a:r>
              <a:rPr lang="en-US" sz="2200" b="1" dirty="0">
                <a:latin typeface="Times New Roman" panose="02020603050405020304" pitchFamily="18" charset="0"/>
                <a:cs typeface="Times New Roman" panose="02020603050405020304" pitchFamily="18" charset="0"/>
              </a:rPr>
              <a:t>Important Terminology related to Decision Trees:</a:t>
            </a:r>
            <a:endParaRPr lang="en-US" sz="2200" dirty="0">
              <a:latin typeface="Times New Roman" panose="02020603050405020304" pitchFamily="18" charset="0"/>
              <a:cs typeface="Times New Roman" panose="02020603050405020304" pitchFamily="18" charset="0"/>
            </a:endParaRPr>
          </a:p>
          <a:p>
            <a:pPr>
              <a:buFont typeface="+mj-lt"/>
              <a:buAutoNum type="arabicPeriod"/>
            </a:pPr>
            <a:r>
              <a:rPr lang="en-US" sz="2200" b="1" dirty="0">
                <a:latin typeface="Times New Roman" panose="02020603050405020304" pitchFamily="18" charset="0"/>
                <a:cs typeface="Times New Roman" panose="02020603050405020304" pitchFamily="18" charset="0"/>
              </a:rPr>
              <a:t>Root Node: </a:t>
            </a:r>
            <a:r>
              <a:rPr lang="en-US" sz="2200" dirty="0">
                <a:latin typeface="Times New Roman" panose="02020603050405020304" pitchFamily="18" charset="0"/>
                <a:cs typeface="Times New Roman" panose="02020603050405020304" pitchFamily="18" charset="0"/>
              </a:rPr>
              <a:t>It represents the entire population or sample and this further gets divided into two or more homogeneous sets. </a:t>
            </a:r>
          </a:p>
          <a:p>
            <a:pPr>
              <a:buFont typeface="+mj-lt"/>
              <a:buAutoNum type="arabicPeriod"/>
            </a:pPr>
            <a:r>
              <a:rPr lang="en-US" sz="2200" b="1" dirty="0">
                <a:latin typeface="Times New Roman" panose="02020603050405020304" pitchFamily="18" charset="0"/>
                <a:cs typeface="Times New Roman" panose="02020603050405020304" pitchFamily="18" charset="0"/>
              </a:rPr>
              <a:t>Splitting: </a:t>
            </a:r>
            <a:r>
              <a:rPr lang="en-US" sz="2200" dirty="0">
                <a:latin typeface="Times New Roman" panose="02020603050405020304" pitchFamily="18" charset="0"/>
                <a:cs typeface="Times New Roman" panose="02020603050405020304" pitchFamily="18" charset="0"/>
              </a:rPr>
              <a:t>It is a process of dividing a node into two or more sub-nodes. </a:t>
            </a:r>
          </a:p>
          <a:p>
            <a:pPr>
              <a:buFont typeface="+mj-lt"/>
              <a:buAutoNum type="arabicPeriod"/>
            </a:pPr>
            <a:r>
              <a:rPr lang="en-US" sz="2200" b="1" dirty="0">
                <a:latin typeface="Times New Roman" panose="02020603050405020304" pitchFamily="18" charset="0"/>
                <a:cs typeface="Times New Roman" panose="02020603050405020304" pitchFamily="18" charset="0"/>
              </a:rPr>
              <a:t>Decision Node: </a:t>
            </a:r>
            <a:r>
              <a:rPr lang="en-US" sz="2200" dirty="0">
                <a:latin typeface="Times New Roman" panose="02020603050405020304" pitchFamily="18" charset="0"/>
                <a:cs typeface="Times New Roman" panose="02020603050405020304" pitchFamily="18" charset="0"/>
              </a:rPr>
              <a:t>When a sub-node splits into further sub-nodes, then it is called the decision node. </a:t>
            </a:r>
          </a:p>
          <a:p>
            <a:pPr>
              <a:buFont typeface="+mj-lt"/>
              <a:buAutoNum type="arabicPeriod"/>
            </a:pPr>
            <a:r>
              <a:rPr lang="en-US" sz="2200" b="1" dirty="0">
                <a:latin typeface="Times New Roman" panose="02020603050405020304" pitchFamily="18" charset="0"/>
                <a:cs typeface="Times New Roman" panose="02020603050405020304" pitchFamily="18" charset="0"/>
              </a:rPr>
              <a:t>Leaf / Terminal Node: </a:t>
            </a:r>
            <a:r>
              <a:rPr lang="en-US" sz="2200" dirty="0">
                <a:latin typeface="Times New Roman" panose="02020603050405020304" pitchFamily="18" charset="0"/>
                <a:cs typeface="Times New Roman" panose="02020603050405020304" pitchFamily="18" charset="0"/>
              </a:rPr>
              <a:t>Nodes do not split is called Leaf or Terminal node. </a:t>
            </a:r>
          </a:p>
          <a:p>
            <a:pPr>
              <a:buFont typeface="+mj-lt"/>
              <a:buAutoNum type="arabicPeriod"/>
            </a:pPr>
            <a:r>
              <a:rPr lang="en-US" sz="2200" b="1" dirty="0">
                <a:latin typeface="Times New Roman" panose="02020603050405020304" pitchFamily="18" charset="0"/>
                <a:cs typeface="Times New Roman" panose="02020603050405020304" pitchFamily="18" charset="0"/>
              </a:rPr>
              <a:t>Pruning: </a:t>
            </a:r>
            <a:r>
              <a:rPr lang="en-US" sz="2200" dirty="0">
                <a:latin typeface="Times New Roman" panose="02020603050405020304" pitchFamily="18" charset="0"/>
                <a:cs typeface="Times New Roman" panose="02020603050405020304" pitchFamily="18" charset="0"/>
              </a:rPr>
              <a:t>When we remove sub-nodes of a decision node, this process is called pruning. You can say the opposite process of splitting. </a:t>
            </a:r>
          </a:p>
          <a:p>
            <a:pPr>
              <a:buFont typeface="+mj-lt"/>
              <a:buAutoNum type="arabicPeriod"/>
            </a:pPr>
            <a:r>
              <a:rPr lang="en-US" sz="2200" b="1" dirty="0">
                <a:latin typeface="Times New Roman" panose="02020603050405020304" pitchFamily="18" charset="0"/>
                <a:cs typeface="Times New Roman" panose="02020603050405020304" pitchFamily="18" charset="0"/>
              </a:rPr>
              <a:t>Branch / Sub-Tree: </a:t>
            </a:r>
            <a:r>
              <a:rPr lang="en-US" sz="2200" dirty="0">
                <a:latin typeface="Times New Roman" panose="02020603050405020304" pitchFamily="18" charset="0"/>
                <a:cs typeface="Times New Roman" panose="02020603050405020304" pitchFamily="18" charset="0"/>
              </a:rPr>
              <a:t>A subsection of the entire tree is called branch or sub-tree. </a:t>
            </a:r>
          </a:p>
          <a:p>
            <a:pPr>
              <a:buFont typeface="+mj-lt"/>
              <a:buAutoNum type="arabicPeriod"/>
            </a:pPr>
            <a:r>
              <a:rPr lang="en-US" sz="2200" b="1" dirty="0">
                <a:latin typeface="Times New Roman" panose="02020603050405020304" pitchFamily="18" charset="0"/>
                <a:cs typeface="Times New Roman" panose="02020603050405020304" pitchFamily="18" charset="0"/>
              </a:rPr>
              <a:t>Parent and Child Node: </a:t>
            </a:r>
            <a:r>
              <a:rPr lang="en-US" sz="2200" dirty="0">
                <a:latin typeface="Times New Roman" panose="02020603050405020304" pitchFamily="18" charset="0"/>
                <a:cs typeface="Times New Roman" panose="02020603050405020304" pitchFamily="18" charset="0"/>
              </a:rPr>
              <a:t>A node, which is divided into sub-nodes is called a parent node of sub-nodes whereas sub-nodes are the child of a parent node. </a:t>
            </a:r>
          </a:p>
          <a:p>
            <a:pPr marL="287020" indent="-274320">
              <a:lnSpc>
                <a:spcPct val="150000"/>
              </a:lnSpc>
              <a:spcBef>
                <a:spcPts val="95"/>
              </a:spcBef>
              <a:buClr>
                <a:schemeClr val="tx1"/>
              </a:buClr>
              <a:buSzPct val="93181"/>
              <a:tabLst>
                <a:tab pos="286385" algn="l"/>
                <a:tab pos="287020" algn="l"/>
              </a:tabLst>
            </a:pPr>
            <a:endParaRPr lang="en-US" sz="2200"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223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418EFB77-9ABF-4D94-A8D6-04DC36EF7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60" y="1375633"/>
            <a:ext cx="8168631" cy="4072442"/>
          </a:xfrm>
          <a:prstGeom prst="rect">
            <a:avLst/>
          </a:prstGeom>
        </p:spPr>
      </p:pic>
      <p:sp>
        <p:nvSpPr>
          <p:cNvPr id="2" name="Title 1">
            <a:extLst>
              <a:ext uri="{FF2B5EF4-FFF2-40B4-BE49-F238E27FC236}">
                <a16:creationId xmlns:a16="http://schemas.microsoft.com/office/drawing/2014/main" id="{CAB06460-934C-C693-3F46-3A91E1FAB1B6}"/>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3378522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338041" y="85275"/>
            <a:ext cx="5839519"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Branch Wise Applications </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3" name="Content Placeholder 2">
            <a:extLst>
              <a:ext uri="{FF2B5EF4-FFF2-40B4-BE49-F238E27FC236}">
                <a16:creationId xmlns:a16="http://schemas.microsoft.com/office/drawing/2014/main" id="{C0EA9E99-FA56-ECDA-1758-41EF99678D14}"/>
              </a:ext>
            </a:extLst>
          </p:cNvPr>
          <p:cNvSpPr>
            <a:spLocks noGrp="1"/>
          </p:cNvSpPr>
          <p:nvPr>
            <p:ph idx="1"/>
          </p:nvPr>
        </p:nvSpPr>
        <p:spPr>
          <a:xfrm>
            <a:off x="308919" y="747583"/>
            <a:ext cx="8662085" cy="5815077"/>
          </a:xfrm>
        </p:spPr>
        <p:txBody>
          <a:bodyPr/>
          <a:lstStyle/>
          <a:p>
            <a:pPr marL="0" indent="0">
              <a:buNone/>
            </a:pPr>
            <a:r>
              <a:rPr lang="en-US" sz="2200" dirty="0">
                <a:latin typeface="Times New Roman" panose="02020603050405020304" pitchFamily="18" charset="0"/>
                <a:cs typeface="Times New Roman" panose="02020603050405020304" pitchFamily="18" charset="0"/>
              </a:rPr>
              <a:t>1.Classification: Spam vs. Not Spam emails, Fraudulent transactions, Medical Diagnosis.</a:t>
            </a:r>
          </a:p>
          <a:p>
            <a:pPr marL="0" indent="0">
              <a:buNone/>
            </a:pPr>
            <a:r>
              <a:rPr lang="en-US" sz="2200" dirty="0">
                <a:latin typeface="Times New Roman" panose="02020603050405020304" pitchFamily="18" charset="0"/>
                <a:cs typeface="Times New Roman" panose="02020603050405020304" pitchFamily="18" charset="0"/>
              </a:rPr>
              <a:t>2. Regression: Predicting House Prices, Stock Prices, Energy Consumption.</a:t>
            </a:r>
          </a:p>
          <a:p>
            <a:pPr marL="0" indent="0">
              <a:buNone/>
            </a:pPr>
            <a:r>
              <a:rPr lang="en-US" sz="2200" dirty="0">
                <a:latin typeface="Times New Roman" panose="02020603050405020304" pitchFamily="18" charset="0"/>
                <a:cs typeface="Times New Roman" panose="02020603050405020304" pitchFamily="18" charset="0"/>
              </a:rPr>
              <a:t>3. Sentiment Analysis: Analyzing customer feedback, Twitter sentiment, Product reviews.</a:t>
            </a:r>
          </a:p>
          <a:p>
            <a:pPr marL="0" indent="0">
              <a:buNone/>
            </a:pPr>
            <a:r>
              <a:rPr lang="en-US" sz="2200" dirty="0">
                <a:latin typeface="Times New Roman" panose="02020603050405020304" pitchFamily="18" charset="0"/>
                <a:cs typeface="Times New Roman" panose="02020603050405020304" pitchFamily="18" charset="0"/>
              </a:rPr>
              <a:t>4. Image Classification: Object detection, Facial recognition, Medical image analysis.</a:t>
            </a:r>
          </a:p>
          <a:p>
            <a:pPr marL="0" indent="0">
              <a:buNone/>
            </a:pPr>
            <a:r>
              <a:rPr lang="en-US" sz="2200" dirty="0">
                <a:latin typeface="Times New Roman" panose="02020603050405020304" pitchFamily="18" charset="0"/>
                <a:cs typeface="Times New Roman" panose="02020603050405020304" pitchFamily="18" charset="0"/>
              </a:rPr>
              <a:t>5. Natural Language Processing: Language translation, Text summarization, Chatbots.</a:t>
            </a:r>
          </a:p>
          <a:p>
            <a:pPr marL="0" indent="0">
              <a:buNone/>
            </a:pPr>
            <a:r>
              <a:rPr lang="en-US" sz="2200" dirty="0">
                <a:latin typeface="Times New Roman" panose="02020603050405020304" pitchFamily="18" charset="0"/>
                <a:cs typeface="Times New Roman" panose="02020603050405020304" pitchFamily="18" charset="0"/>
              </a:rPr>
              <a:t>6. Recommendation Systems: Personalized product suggestions, Movie recommendations.</a:t>
            </a:r>
          </a:p>
          <a:p>
            <a:pPr marL="0" indent="0">
              <a:buNone/>
            </a:pPr>
            <a:r>
              <a:rPr lang="en-US" sz="2200" dirty="0">
                <a:latin typeface="Times New Roman" panose="02020603050405020304" pitchFamily="18" charset="0"/>
                <a:cs typeface="Times New Roman" panose="02020603050405020304" pitchFamily="18" charset="0"/>
              </a:rPr>
              <a:t>7. Predictive Maintenance: Equipment failure prediction, Maintenance scheduling.</a:t>
            </a:r>
          </a:p>
          <a:p>
            <a:pPr marL="0" indent="0">
              <a:buNone/>
            </a:pPr>
            <a:r>
              <a:rPr lang="en-US" sz="2200" dirty="0">
                <a:latin typeface="Times New Roman" panose="02020603050405020304" pitchFamily="18" charset="0"/>
                <a:cs typeface="Times New Roman" panose="02020603050405020304" pitchFamily="18" charset="0"/>
              </a:rPr>
              <a:t>8. Credit Risk Assessment: Loan approval prediction, Credit score prediction.</a:t>
            </a:r>
          </a:p>
          <a:p>
            <a:pPr marL="0" indent="0">
              <a:buNone/>
            </a:pPr>
            <a:endParaRPr lang="en-US"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algn="just"/>
            <a:r>
              <a:rPr lang="en-US" sz="2400" dirty="0"/>
              <a:t>Decision trees classify the examples by sorting them down the tree from the root to some leaf/terminal node, with the leaf/terminal node providing the classification of the example.</a:t>
            </a:r>
          </a:p>
          <a:p>
            <a:pPr algn="just"/>
            <a:endParaRPr lang="en-US" sz="2400" dirty="0"/>
          </a:p>
          <a:p>
            <a:pPr algn="just"/>
            <a:r>
              <a:rPr lang="en-US" sz="2400" dirty="0"/>
              <a:t>Each node in the tree acts as a test case for some attribute, and each edge descending from the node corresponds to the possible answers to the test case. </a:t>
            </a:r>
          </a:p>
          <a:p>
            <a:pPr algn="just"/>
            <a:endParaRPr lang="en-US" sz="2400" dirty="0"/>
          </a:p>
          <a:p>
            <a:pPr algn="just"/>
            <a:r>
              <a:rPr lang="en-US" sz="2400" dirty="0"/>
              <a:t>This process is recursive in nature and is repeated for every subtree rooted at the new node.</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Title 1">
            <a:extLst>
              <a:ext uri="{FF2B5EF4-FFF2-40B4-BE49-F238E27FC236}">
                <a16:creationId xmlns:a16="http://schemas.microsoft.com/office/drawing/2014/main" id="{C008B530-4870-F4B2-ECC4-2EC3300F1989}"/>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55940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0" indent="0">
              <a:buNone/>
            </a:pPr>
            <a:r>
              <a:rPr lang="en-US" sz="2400" b="1" dirty="0"/>
              <a:t>Assumptions while creating Decision Tree:</a:t>
            </a:r>
          </a:p>
          <a:p>
            <a:endParaRPr lang="en-US" sz="2400" b="1" dirty="0"/>
          </a:p>
          <a:p>
            <a:pPr algn="just">
              <a:buFont typeface="Arial" panose="020B0604020202020204" pitchFamily="34" charset="0"/>
              <a:buChar char="•"/>
            </a:pPr>
            <a:r>
              <a:rPr lang="en-US" sz="2400" dirty="0"/>
              <a:t>In the beginning, the whole training set is considered as the </a:t>
            </a:r>
            <a:r>
              <a:rPr lang="en-US" sz="2400" b="1" dirty="0"/>
              <a:t>root.</a:t>
            </a:r>
            <a:r>
              <a:rPr lang="en-US" sz="2400" dirty="0"/>
              <a:t> </a:t>
            </a:r>
          </a:p>
          <a:p>
            <a:pPr algn="just">
              <a:buFont typeface="Arial" panose="020B0604020202020204" pitchFamily="34" charset="0"/>
              <a:buChar char="•"/>
            </a:pPr>
            <a:r>
              <a:rPr lang="en-US" sz="2400" dirty="0"/>
              <a:t>Feature values are preferred to be categorical. </a:t>
            </a:r>
          </a:p>
          <a:p>
            <a:pPr algn="just">
              <a:buFont typeface="Arial" panose="020B0604020202020204" pitchFamily="34" charset="0"/>
              <a:buChar char="•"/>
            </a:pPr>
            <a:r>
              <a:rPr lang="en-US" sz="2400" dirty="0"/>
              <a:t>If the values are continuous then they are discretized prior to building the model. </a:t>
            </a:r>
          </a:p>
          <a:p>
            <a:pPr algn="just">
              <a:buFont typeface="Arial" panose="020B0604020202020204" pitchFamily="34" charset="0"/>
              <a:buChar char="•"/>
            </a:pPr>
            <a:r>
              <a:rPr lang="en-US" sz="2400" dirty="0"/>
              <a:t>Records are </a:t>
            </a:r>
            <a:r>
              <a:rPr lang="en-US" sz="2400" b="1" dirty="0"/>
              <a:t>distributed recursively</a:t>
            </a:r>
            <a:r>
              <a:rPr lang="en-US" sz="2400" dirty="0"/>
              <a:t> on the basis of attribute values. </a:t>
            </a:r>
          </a:p>
          <a:p>
            <a:pPr algn="just">
              <a:buFont typeface="Arial" panose="020B0604020202020204" pitchFamily="34" charset="0"/>
              <a:buChar char="•"/>
            </a:pPr>
            <a:r>
              <a:rPr lang="en-US" sz="2400" dirty="0"/>
              <a:t>Order to placing attributes as root or internal node of the tree is done by using some statistical approach. </a:t>
            </a:r>
          </a:p>
          <a:p>
            <a:pPr marL="287020" indent="-27432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endParaRPr lang="en-US" sz="2000" dirty="0"/>
          </a:p>
        </p:txBody>
      </p:sp>
      <p:sp>
        <p:nvSpPr>
          <p:cNvPr id="2" name="Title 1">
            <a:extLst>
              <a:ext uri="{FF2B5EF4-FFF2-40B4-BE49-F238E27FC236}">
                <a16:creationId xmlns:a16="http://schemas.microsoft.com/office/drawing/2014/main" id="{00C2FA0A-A883-B08D-3A40-E5545FA04140}"/>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21571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0" indent="0">
              <a:buNone/>
            </a:pPr>
            <a:r>
              <a:rPr lang="en-US" sz="2000" b="1" dirty="0"/>
              <a:t>How do Decision Trees work?</a:t>
            </a:r>
          </a:p>
          <a:p>
            <a:pPr marL="0" indent="0">
              <a:buNone/>
            </a:pPr>
            <a:r>
              <a:rPr lang="en-US" sz="2000" dirty="0"/>
              <a:t> </a:t>
            </a:r>
          </a:p>
          <a:p>
            <a:r>
              <a:rPr lang="en-US" sz="2000" dirty="0"/>
              <a:t>The decision of making strategic splits heavily affects a tree’s accuracy. </a:t>
            </a:r>
          </a:p>
          <a:p>
            <a:r>
              <a:rPr lang="en-US" sz="2000" dirty="0"/>
              <a:t>The decision criteria are different for classification and regression trees.</a:t>
            </a:r>
          </a:p>
          <a:p>
            <a:pPr algn="just"/>
            <a:r>
              <a:rPr lang="en-US" sz="2000" dirty="0"/>
              <a:t>Decision trees use multiple algorithms to decide to split a node into two or more sub-nodes. </a:t>
            </a:r>
          </a:p>
          <a:p>
            <a:pPr algn="just"/>
            <a:r>
              <a:rPr lang="en-US" sz="2000" dirty="0"/>
              <a:t>The creation of sub-nodes increases the homogeneity of resultant sub-nodes. </a:t>
            </a:r>
          </a:p>
          <a:p>
            <a:pPr algn="just"/>
            <a:r>
              <a:rPr lang="en-US" sz="2000" dirty="0"/>
              <a:t>In other words, we can say that the purity of the node increases with respect to the target variable. </a:t>
            </a:r>
          </a:p>
          <a:p>
            <a:pPr algn="just"/>
            <a:r>
              <a:rPr lang="en-US" sz="2000" dirty="0"/>
              <a:t>The decision tree splits the nodes on all available variables and then selects the split which results in most homogeneous sub-nodes.</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Title 1">
            <a:extLst>
              <a:ext uri="{FF2B5EF4-FFF2-40B4-BE49-F238E27FC236}">
                <a16:creationId xmlns:a16="http://schemas.microsoft.com/office/drawing/2014/main" id="{F6339A7B-FB1C-F10C-6993-2FA20038365E}"/>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267482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algn="just"/>
            <a:r>
              <a:rPr lang="en-US" sz="2400" dirty="0"/>
              <a:t>The algorithm selection is also based on the type of target variables. Let us look at some algorithms used in Decision Trees:</a:t>
            </a:r>
          </a:p>
          <a:p>
            <a:r>
              <a:rPr lang="en-US" sz="2400" b="1" dirty="0"/>
              <a:t>ID3</a:t>
            </a:r>
            <a:r>
              <a:rPr lang="en-US" sz="2400" dirty="0"/>
              <a:t> → (extension of D3)</a:t>
            </a:r>
            <a:br>
              <a:rPr lang="en-US" sz="2400" dirty="0"/>
            </a:br>
            <a:r>
              <a:rPr lang="en-US" sz="2400" b="1" dirty="0"/>
              <a:t>C4.5</a:t>
            </a:r>
            <a:r>
              <a:rPr lang="en-US" sz="2400" dirty="0"/>
              <a:t> → (successor of ID3)</a:t>
            </a:r>
            <a:br>
              <a:rPr lang="en-US" sz="2400" dirty="0"/>
            </a:br>
            <a:r>
              <a:rPr lang="en-US" sz="2400" b="1" dirty="0"/>
              <a:t>CART</a:t>
            </a:r>
            <a:r>
              <a:rPr lang="en-US" sz="2400" dirty="0"/>
              <a:t> → (Classification And Regression Tree)</a:t>
            </a:r>
            <a:br>
              <a:rPr lang="en-US" sz="2400" dirty="0"/>
            </a:br>
            <a:r>
              <a:rPr lang="en-US" sz="2400" b="1" dirty="0"/>
              <a:t>CHAID</a:t>
            </a:r>
            <a:r>
              <a:rPr lang="en-US" sz="2400" dirty="0"/>
              <a:t> → (Chi-square </a:t>
            </a:r>
            <a:r>
              <a:rPr lang="en-US" sz="2200" dirty="0">
                <a:latin typeface="Times New Roman" panose="02020603050405020304" pitchFamily="18" charset="0"/>
                <a:cs typeface="Times New Roman" panose="02020603050405020304" pitchFamily="18" charset="0"/>
              </a:rPr>
              <a:t>automatic</a:t>
            </a:r>
            <a:r>
              <a:rPr lang="en-US" sz="2400" dirty="0"/>
              <a:t> interaction detection Performs multi-level splits when computing classification trees)</a:t>
            </a:r>
            <a:br>
              <a:rPr lang="en-US" sz="2400" dirty="0"/>
            </a:br>
            <a:r>
              <a:rPr lang="en-US" sz="2400" b="1" dirty="0"/>
              <a:t>MARS</a:t>
            </a:r>
            <a:r>
              <a:rPr lang="en-US" sz="2400" dirty="0"/>
              <a:t> → (multivariate </a:t>
            </a:r>
            <a:r>
              <a:rPr lang="en-US" sz="2200" dirty="0">
                <a:latin typeface="Times New Roman" panose="02020603050405020304" pitchFamily="18" charset="0"/>
                <a:cs typeface="Times New Roman" panose="02020603050405020304" pitchFamily="18" charset="0"/>
              </a:rPr>
              <a:t>adaptive</a:t>
            </a:r>
            <a:r>
              <a:rPr lang="en-US" sz="2400" dirty="0"/>
              <a:t> regression splines)</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Title 1">
            <a:extLst>
              <a:ext uri="{FF2B5EF4-FFF2-40B4-BE49-F238E27FC236}">
                <a16:creationId xmlns:a16="http://schemas.microsoft.com/office/drawing/2014/main" id="{1D155A9A-01D9-E638-D93A-0315D32B541C}"/>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30055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864076"/>
            <a:ext cx="8229600" cy="5672642"/>
          </a:xfrm>
        </p:spPr>
        <p:txBody>
          <a:bodyPr>
            <a:noAutofit/>
          </a:bodyPr>
          <a:lstStyle/>
          <a:p>
            <a:pPr marL="0" indent="0" algn="just">
              <a:buNone/>
            </a:pPr>
            <a:r>
              <a:rPr lang="en-US" sz="2200" dirty="0">
                <a:latin typeface="Times New Roman" panose="02020603050405020304" pitchFamily="18" charset="0"/>
                <a:cs typeface="Times New Roman" panose="02020603050405020304" pitchFamily="18" charset="0"/>
              </a:rPr>
              <a:t>The ID3 (Iterative </a:t>
            </a:r>
            <a:r>
              <a:rPr lang="en-US" sz="2200" dirty="0" err="1">
                <a:latin typeface="Times New Roman" panose="02020603050405020304" pitchFamily="18" charset="0"/>
                <a:cs typeface="Times New Roman" panose="02020603050405020304" pitchFamily="18" charset="0"/>
              </a:rPr>
              <a:t>Dichotomiser</a:t>
            </a:r>
            <a:r>
              <a:rPr lang="en-US" sz="2200" dirty="0">
                <a:latin typeface="Times New Roman" panose="02020603050405020304" pitchFamily="18" charset="0"/>
                <a:cs typeface="Times New Roman" panose="02020603050405020304" pitchFamily="18" charset="0"/>
              </a:rPr>
              <a:t> 3) algorithm builds decision trees using a top-down greedy search approach through the space of possible branches with no backtracking. A greedy algorithm, as the name suggests, always makes the choice that seems to be the best at that moment.</a:t>
            </a:r>
          </a:p>
          <a:p>
            <a:pPr marL="0" indent="0" algn="just">
              <a:buNone/>
            </a:pPr>
            <a:r>
              <a:rPr lang="en-US" sz="2200" b="1" dirty="0">
                <a:latin typeface="Times New Roman" panose="02020603050405020304" pitchFamily="18" charset="0"/>
                <a:cs typeface="Times New Roman" panose="02020603050405020304" pitchFamily="18" charset="0"/>
              </a:rPr>
              <a:t>Steps in ID3 algorithm:</a:t>
            </a:r>
            <a:endParaRPr lang="en-US" sz="2200" dirty="0">
              <a:latin typeface="Times New Roman" panose="02020603050405020304" pitchFamily="18" charset="0"/>
              <a:cs typeface="Times New Roman" panose="02020603050405020304" pitchFamily="18" charset="0"/>
            </a:endParaRPr>
          </a:p>
          <a:p>
            <a:pPr algn="just">
              <a:buFont typeface="+mj-lt"/>
              <a:buAutoNum type="arabicPeriod"/>
            </a:pPr>
            <a:r>
              <a:rPr lang="en-US" sz="2200" dirty="0">
                <a:latin typeface="Times New Roman" panose="02020603050405020304" pitchFamily="18" charset="0"/>
                <a:cs typeface="Times New Roman" panose="02020603050405020304" pitchFamily="18" charset="0"/>
              </a:rPr>
              <a:t>It begins with the original set S as the root node. </a:t>
            </a:r>
          </a:p>
          <a:p>
            <a:pPr algn="just">
              <a:buFont typeface="+mj-lt"/>
              <a:buAutoNum type="arabicPeriod"/>
            </a:pPr>
            <a:r>
              <a:rPr lang="en-US" sz="2200" dirty="0">
                <a:latin typeface="Times New Roman" panose="02020603050405020304" pitchFamily="18" charset="0"/>
                <a:cs typeface="Times New Roman" panose="02020603050405020304" pitchFamily="18" charset="0"/>
              </a:rPr>
              <a:t>On each iteration of the algorithm, it iterates through the very unused attribute of the set S and calculates </a:t>
            </a:r>
            <a:r>
              <a:rPr lang="en-US" sz="2200" b="1" dirty="0">
                <a:latin typeface="Times New Roman" panose="02020603050405020304" pitchFamily="18" charset="0"/>
                <a:cs typeface="Times New Roman" panose="02020603050405020304" pitchFamily="18" charset="0"/>
              </a:rPr>
              <a:t>Entropy(H)</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Information gain(IG) </a:t>
            </a:r>
            <a:r>
              <a:rPr lang="en-US" sz="2200" dirty="0">
                <a:latin typeface="Times New Roman" panose="02020603050405020304" pitchFamily="18" charset="0"/>
                <a:cs typeface="Times New Roman" panose="02020603050405020304" pitchFamily="18" charset="0"/>
              </a:rPr>
              <a:t>of this attribute. </a:t>
            </a:r>
          </a:p>
          <a:p>
            <a:pPr algn="just">
              <a:buFont typeface="+mj-lt"/>
              <a:buAutoNum type="arabicPeriod"/>
            </a:pPr>
            <a:r>
              <a:rPr lang="en-US" sz="2200" dirty="0">
                <a:latin typeface="Times New Roman" panose="02020603050405020304" pitchFamily="18" charset="0"/>
                <a:cs typeface="Times New Roman" panose="02020603050405020304" pitchFamily="18" charset="0"/>
              </a:rPr>
              <a:t>It then selects the attribute which has the </a:t>
            </a:r>
            <a:r>
              <a:rPr lang="en-US" sz="2200" b="1" dirty="0">
                <a:solidFill>
                  <a:srgbClr val="C00000"/>
                </a:solidFill>
                <a:latin typeface="Times New Roman" panose="02020603050405020304" pitchFamily="18" charset="0"/>
                <a:cs typeface="Times New Roman" panose="02020603050405020304" pitchFamily="18" charset="0"/>
              </a:rPr>
              <a:t>smallest Entropy</a:t>
            </a: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or </a:t>
            </a:r>
            <a:r>
              <a:rPr lang="en-US" sz="2200" b="1" dirty="0">
                <a:solidFill>
                  <a:srgbClr val="002060"/>
                </a:solidFill>
                <a:latin typeface="Times New Roman" panose="02020603050405020304" pitchFamily="18" charset="0"/>
                <a:cs typeface="Times New Roman" panose="02020603050405020304" pitchFamily="18" charset="0"/>
              </a:rPr>
              <a:t>Largest Information gain. </a:t>
            </a:r>
          </a:p>
          <a:p>
            <a:pPr algn="just">
              <a:buFont typeface="+mj-lt"/>
              <a:buAutoNum type="arabicPeriod"/>
            </a:pPr>
            <a:r>
              <a:rPr lang="en-US" sz="2200" dirty="0">
                <a:latin typeface="Times New Roman" panose="02020603050405020304" pitchFamily="18" charset="0"/>
                <a:cs typeface="Times New Roman" panose="02020603050405020304" pitchFamily="18" charset="0"/>
              </a:rPr>
              <a:t>The set S is then split by the selected attribute to produce a subset of the data. </a:t>
            </a:r>
          </a:p>
          <a:p>
            <a:pPr algn="just">
              <a:buFont typeface="+mj-lt"/>
              <a:buAutoNum type="arabicPeriod"/>
            </a:pPr>
            <a:r>
              <a:rPr lang="en-US" sz="2200" dirty="0">
                <a:latin typeface="Times New Roman" panose="02020603050405020304" pitchFamily="18" charset="0"/>
                <a:cs typeface="Times New Roman" panose="02020603050405020304" pitchFamily="18" charset="0"/>
              </a:rPr>
              <a:t>The algorithm continues to recur on each subset, considering only attributes never selected before. </a:t>
            </a:r>
          </a:p>
          <a:p>
            <a:pPr marL="287020" indent="-274320">
              <a:lnSpc>
                <a:spcPct val="150000"/>
              </a:lnSpc>
              <a:spcBef>
                <a:spcPts val="95"/>
              </a:spcBef>
              <a:buClr>
                <a:schemeClr val="tx1"/>
              </a:buClr>
              <a:buSzPct val="93181"/>
              <a:tabLst>
                <a:tab pos="286385" algn="l"/>
                <a:tab pos="287020" algn="l"/>
              </a:tabLst>
            </a:pPr>
            <a:endParaRPr lang="en-US" sz="2200"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endParaRPr lang="en-US" sz="22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A39E6B92-EFD9-80C3-9FC8-255258ED943D}"/>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19041960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491411"/>
            <a:ext cx="8229600" cy="3143340"/>
          </a:xfrm>
        </p:spPr>
        <p:txBody>
          <a:bodyPr>
            <a:normAutofit fontScale="92500"/>
          </a:bodyPr>
          <a:lstStyle/>
          <a:p>
            <a:pPr marL="0" indent="0">
              <a:buNone/>
            </a:pPr>
            <a:r>
              <a:rPr lang="en-US" sz="2200" b="1" dirty="0">
                <a:latin typeface="Times New Roman" panose="02020603050405020304" pitchFamily="18" charset="0"/>
                <a:cs typeface="Times New Roman" panose="02020603050405020304" pitchFamily="18" charset="0"/>
              </a:rPr>
              <a:t>Attribute Selection Measures</a:t>
            </a:r>
          </a:p>
          <a:p>
            <a:r>
              <a:rPr lang="en-US" sz="2200" dirty="0">
                <a:latin typeface="Times New Roman" panose="02020603050405020304" pitchFamily="18" charset="0"/>
                <a:cs typeface="Times New Roman" panose="02020603050405020304" pitchFamily="18" charset="0"/>
              </a:rPr>
              <a:t>If the dataset consists of </a:t>
            </a:r>
            <a:r>
              <a:rPr lang="en-US" sz="2200" b="1" dirty="0">
                <a:latin typeface="Times New Roman" panose="02020603050405020304" pitchFamily="18" charset="0"/>
                <a:cs typeface="Times New Roman" panose="02020603050405020304" pitchFamily="18" charset="0"/>
              </a:rPr>
              <a:t>N</a:t>
            </a:r>
            <a:r>
              <a:rPr lang="en-US" sz="2200" dirty="0">
                <a:latin typeface="Times New Roman" panose="02020603050405020304" pitchFamily="18" charset="0"/>
                <a:cs typeface="Times New Roman" panose="02020603050405020304" pitchFamily="18" charset="0"/>
              </a:rPr>
              <a:t> attributes then deciding which attribute to place at the root or at different levels of the tree as internal nodes is a complicated step.</a:t>
            </a:r>
          </a:p>
          <a:p>
            <a:r>
              <a:rPr lang="en-US" sz="2200" dirty="0">
                <a:latin typeface="Times New Roman" panose="02020603050405020304" pitchFamily="18" charset="0"/>
                <a:cs typeface="Times New Roman" panose="02020603050405020304" pitchFamily="18" charset="0"/>
              </a:rPr>
              <a:t>By just randomly selecting any node to be the root can’t solve the issue.</a:t>
            </a:r>
          </a:p>
          <a:p>
            <a:r>
              <a:rPr lang="en-US" sz="2200" dirty="0">
                <a:latin typeface="Times New Roman" panose="02020603050405020304" pitchFamily="18" charset="0"/>
                <a:cs typeface="Times New Roman" panose="02020603050405020304" pitchFamily="18" charset="0"/>
              </a:rPr>
              <a:t>If we follow a random approach, it may give us bad results with low accuracy.</a:t>
            </a:r>
          </a:p>
          <a:p>
            <a:r>
              <a:rPr lang="en-US" sz="2200" dirty="0">
                <a:latin typeface="Times New Roman" panose="02020603050405020304" pitchFamily="18" charset="0"/>
                <a:cs typeface="Times New Roman" panose="02020603050405020304" pitchFamily="18" charset="0"/>
              </a:rPr>
              <a:t>For solving this attribute selection problem, researchers worked and devised some solutions. </a:t>
            </a:r>
          </a:p>
          <a:p>
            <a:endParaRPr lang="en-US" sz="2000" dirty="0"/>
          </a:p>
          <a:p>
            <a:endParaRPr lang="en-US" sz="2000" dirty="0"/>
          </a:p>
          <a:p>
            <a:endParaRPr lang="en-US" sz="2000" dirty="0"/>
          </a:p>
          <a:p>
            <a:pPr marL="287020" indent="-27432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endParaRPr lang="en-US" sz="2000" dirty="0"/>
          </a:p>
        </p:txBody>
      </p:sp>
      <p:sp>
        <p:nvSpPr>
          <p:cNvPr id="2" name="Title 1">
            <a:extLst>
              <a:ext uri="{FF2B5EF4-FFF2-40B4-BE49-F238E27FC236}">
                <a16:creationId xmlns:a16="http://schemas.microsoft.com/office/drawing/2014/main" id="{7B49E911-928D-B0B5-F130-7BD9FED97D13}"/>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3561928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757601"/>
            <a:ext cx="8229600" cy="3457674"/>
          </a:xfrm>
        </p:spPr>
        <p:txBody>
          <a:bodyPr>
            <a:normAutofit/>
          </a:bodyPr>
          <a:lstStyle/>
          <a:p>
            <a:pPr marL="0" indent="0">
              <a:buNone/>
            </a:pPr>
            <a:r>
              <a:rPr lang="en-US" sz="2200" dirty="0">
                <a:latin typeface="Times New Roman" panose="02020603050405020304" pitchFamily="18" charset="0"/>
                <a:cs typeface="Times New Roman" panose="02020603050405020304" pitchFamily="18" charset="0"/>
              </a:rPr>
              <a:t>They suggested using some </a:t>
            </a:r>
            <a:r>
              <a:rPr lang="en-US" sz="2200" i="1" dirty="0">
                <a:latin typeface="Times New Roman" panose="02020603050405020304" pitchFamily="18" charset="0"/>
                <a:cs typeface="Times New Roman" panose="02020603050405020304" pitchFamily="18" charset="0"/>
              </a:rPr>
              <a:t>criteria</a:t>
            </a:r>
            <a:r>
              <a:rPr lang="en-US" sz="2200" dirty="0">
                <a:latin typeface="Times New Roman" panose="02020603050405020304" pitchFamily="18" charset="0"/>
                <a:cs typeface="Times New Roman" panose="02020603050405020304" pitchFamily="18" charset="0"/>
              </a:rPr>
              <a:t> like :</a:t>
            </a:r>
          </a:p>
          <a:p>
            <a:pPr marL="457200" lvl="1" indent="0">
              <a:buNone/>
            </a:pPr>
            <a:endParaRPr lang="en-US" sz="2200" b="1" dirty="0">
              <a:latin typeface="Times New Roman" panose="02020603050405020304" pitchFamily="18" charset="0"/>
              <a:cs typeface="Times New Roman" panose="02020603050405020304" pitchFamily="18" charset="0"/>
            </a:endParaRPr>
          </a:p>
          <a:p>
            <a:pPr marL="457200" lvl="1" indent="0">
              <a:buNone/>
            </a:pPr>
            <a:r>
              <a:rPr lang="en-US" sz="2200" dirty="0">
                <a:latin typeface="Times New Roman" panose="02020603050405020304" pitchFamily="18" charset="0"/>
                <a:cs typeface="Times New Roman" panose="02020603050405020304" pitchFamily="18" charset="0"/>
              </a:rPr>
              <a:t>1.</a:t>
            </a:r>
            <a:r>
              <a:rPr lang="en-US" sz="2200" b="1" dirty="0">
                <a:latin typeface="Times New Roman" panose="02020603050405020304" pitchFamily="18" charset="0"/>
                <a:cs typeface="Times New Roman" panose="02020603050405020304" pitchFamily="18" charset="0"/>
              </a:rPr>
              <a:t> Entropy</a:t>
            </a:r>
            <a:r>
              <a:rPr lang="en-US" sz="2200" dirty="0">
                <a:latin typeface="Times New Roman" panose="02020603050405020304" pitchFamily="18" charset="0"/>
                <a:cs typeface="Times New Roman" panose="02020603050405020304" pitchFamily="18" charset="0"/>
              </a:rPr>
              <a:t>,</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2. </a:t>
            </a:r>
            <a:r>
              <a:rPr lang="en-US" sz="2200" b="1" dirty="0">
                <a:latin typeface="Times New Roman" panose="02020603050405020304" pitchFamily="18" charset="0"/>
                <a:cs typeface="Times New Roman" panose="02020603050405020304" pitchFamily="18" charset="0"/>
              </a:rPr>
              <a:t>Information gain,</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3. </a:t>
            </a:r>
            <a:r>
              <a:rPr lang="en-US" sz="2200" b="1" dirty="0">
                <a:latin typeface="Times New Roman" panose="02020603050405020304" pitchFamily="18" charset="0"/>
                <a:cs typeface="Times New Roman" panose="02020603050405020304" pitchFamily="18" charset="0"/>
              </a:rPr>
              <a:t>Gini index,</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4. </a:t>
            </a:r>
            <a:r>
              <a:rPr lang="en-US" sz="2200" b="1" dirty="0">
                <a:latin typeface="Times New Roman" panose="02020603050405020304" pitchFamily="18" charset="0"/>
                <a:cs typeface="Times New Roman" panose="02020603050405020304" pitchFamily="18" charset="0"/>
              </a:rPr>
              <a:t>Gain Ratio,</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5. </a:t>
            </a:r>
            <a:r>
              <a:rPr lang="en-US" sz="2200" b="1" dirty="0">
                <a:latin typeface="Times New Roman" panose="02020603050405020304" pitchFamily="18" charset="0"/>
                <a:cs typeface="Times New Roman" panose="02020603050405020304" pitchFamily="18" charset="0"/>
              </a:rPr>
              <a:t>Reduction in Variance</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6. </a:t>
            </a:r>
            <a:r>
              <a:rPr lang="en-US" sz="2200" b="1" dirty="0">
                <a:latin typeface="Times New Roman" panose="02020603050405020304" pitchFamily="18" charset="0"/>
                <a:cs typeface="Times New Roman" panose="02020603050405020304" pitchFamily="18" charset="0"/>
              </a:rPr>
              <a:t>Chi-Square</a:t>
            </a:r>
            <a:endParaRPr lang="en-US" sz="2200" dirty="0">
              <a:latin typeface="Times New Roman" panose="02020603050405020304" pitchFamily="18" charset="0"/>
              <a:cs typeface="Times New Roman" panose="02020603050405020304" pitchFamily="18" charset="0"/>
            </a:endParaRPr>
          </a:p>
          <a:p>
            <a:pPr marL="12700" indent="0">
              <a:lnSpc>
                <a:spcPct val="150000"/>
              </a:lnSpc>
              <a:spcBef>
                <a:spcPts val="95"/>
              </a:spcBef>
              <a:buClr>
                <a:schemeClr val="tx1"/>
              </a:buClr>
              <a:buSzPct val="93181"/>
              <a:buNone/>
              <a:tabLst>
                <a:tab pos="286385" algn="l"/>
                <a:tab pos="287020" algn="l"/>
              </a:tabLst>
            </a:pPr>
            <a:endParaRPr lang="en-US" sz="2400" dirty="0"/>
          </a:p>
          <a:p>
            <a:pPr marL="12700" indent="0">
              <a:lnSpc>
                <a:spcPct val="150000"/>
              </a:lnSpc>
              <a:spcBef>
                <a:spcPts val="95"/>
              </a:spcBef>
              <a:buClr>
                <a:schemeClr val="tx1"/>
              </a:buClr>
              <a:buSzPct val="93181"/>
              <a:buNone/>
              <a:tabLst>
                <a:tab pos="286385" algn="l"/>
                <a:tab pos="287020" algn="l"/>
              </a:tabLst>
            </a:pPr>
            <a:endParaRPr lang="en-US" sz="2400" dirty="0"/>
          </a:p>
        </p:txBody>
      </p:sp>
      <p:sp>
        <p:nvSpPr>
          <p:cNvPr id="2" name="Title 1">
            <a:extLst>
              <a:ext uri="{FF2B5EF4-FFF2-40B4-BE49-F238E27FC236}">
                <a16:creationId xmlns:a16="http://schemas.microsoft.com/office/drawing/2014/main" id="{24BB4DBB-0F8A-C02A-ED0B-D8392348D465}"/>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16424255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038214"/>
            <a:ext cx="8229600" cy="4602164"/>
          </a:xfrm>
        </p:spPr>
        <p:txBody>
          <a:bodyPr>
            <a:normAutofit/>
          </a:bodyPr>
          <a:lstStyle/>
          <a:p>
            <a:r>
              <a:rPr lang="en-US" sz="2000" b="1" dirty="0"/>
              <a:t>Entropy:</a:t>
            </a:r>
          </a:p>
          <a:p>
            <a:r>
              <a:rPr lang="en-US" sz="2000" dirty="0"/>
              <a:t>Entropy is a measure of the randomness in the information being processed.</a:t>
            </a:r>
          </a:p>
          <a:p>
            <a:r>
              <a:rPr lang="en-US" sz="2000" dirty="0"/>
              <a:t>The higher the entropy, the harder it is to draw any conclusions from that information. </a:t>
            </a:r>
          </a:p>
          <a:p>
            <a:r>
              <a:rPr lang="en-US" sz="2000" dirty="0"/>
              <a:t>Flipping a coin is an example of an action that provides information that is random.</a:t>
            </a:r>
          </a:p>
          <a:p>
            <a:pPr marL="287020" indent="-274320">
              <a:lnSpc>
                <a:spcPct val="150000"/>
              </a:lnSpc>
              <a:spcBef>
                <a:spcPts val="95"/>
              </a:spcBef>
              <a:buClr>
                <a:schemeClr val="tx1"/>
              </a:buClr>
              <a:buSzPct val="93181"/>
              <a:tabLst>
                <a:tab pos="286385" algn="l"/>
                <a:tab pos="287020" algn="l"/>
              </a:tabLst>
            </a:pPr>
            <a:endParaRPr lang="en-US" sz="2200"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5" name="Picture 4">
            <a:extLst>
              <a:ext uri="{FF2B5EF4-FFF2-40B4-BE49-F238E27FC236}">
                <a16:creationId xmlns:a16="http://schemas.microsoft.com/office/drawing/2014/main" id="{06A3C1AB-22FC-433C-B4F1-7A784697E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6014" y="3237249"/>
            <a:ext cx="3200400" cy="2755543"/>
          </a:xfrm>
          <a:prstGeom prst="rect">
            <a:avLst/>
          </a:prstGeom>
        </p:spPr>
      </p:pic>
      <p:sp>
        <p:nvSpPr>
          <p:cNvPr id="2" name="Title 1">
            <a:extLst>
              <a:ext uri="{FF2B5EF4-FFF2-40B4-BE49-F238E27FC236}">
                <a16:creationId xmlns:a16="http://schemas.microsoft.com/office/drawing/2014/main" id="{86B1B332-E231-88E5-7890-8DD2FBF59F03}"/>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20209968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444421"/>
            <a:ext cx="8229600" cy="4326183"/>
          </a:xfrm>
        </p:spPr>
        <p:txBody>
          <a:bodyPr>
            <a:noAutofit/>
          </a:bodyPr>
          <a:lstStyle/>
          <a:p>
            <a:pPr marL="287020" indent="-274320">
              <a:lnSpc>
                <a:spcPct val="150000"/>
              </a:lnSpc>
              <a:spcBef>
                <a:spcPts val="95"/>
              </a:spcBef>
              <a:buClr>
                <a:schemeClr val="tx1"/>
              </a:buClr>
              <a:buSzPct val="93181"/>
              <a:tabLst>
                <a:tab pos="286385" algn="l"/>
                <a:tab pos="287020" algn="l"/>
              </a:tabLst>
            </a:pPr>
            <a:r>
              <a:rPr lang="en-US" sz="2200" dirty="0">
                <a:latin typeface="Times New Roman" panose="02020603050405020304" pitchFamily="18" charset="0"/>
                <a:cs typeface="Times New Roman" panose="02020603050405020304" pitchFamily="18" charset="0"/>
              </a:rPr>
              <a:t>From the above graph, it is quite evident that the entropy H(X) is zero when the probability is either 0 or 1.</a:t>
            </a:r>
          </a:p>
          <a:p>
            <a:pPr marL="287020" indent="-274320">
              <a:lnSpc>
                <a:spcPct val="150000"/>
              </a:lnSpc>
              <a:spcBef>
                <a:spcPts val="95"/>
              </a:spcBef>
              <a:buClr>
                <a:schemeClr val="tx1"/>
              </a:buClr>
              <a:buSzPct val="93181"/>
              <a:tabLst>
                <a:tab pos="286385" algn="l"/>
                <a:tab pos="287020" algn="l"/>
              </a:tabLst>
            </a:pPr>
            <a:r>
              <a:rPr lang="en-US" sz="2200" dirty="0">
                <a:latin typeface="Times New Roman" panose="02020603050405020304" pitchFamily="18" charset="0"/>
                <a:cs typeface="Times New Roman" panose="02020603050405020304" pitchFamily="18" charset="0"/>
              </a:rPr>
              <a:t>The Entropy is maximum when the probability is 0.5 because it projects perfect randomness in the data and there is no chance if perfectly determining the outcome.</a:t>
            </a:r>
            <a:endParaRPr lang="en-US" sz="2200" b="1"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r>
              <a:rPr lang="en-US" sz="2200" dirty="0">
                <a:latin typeface="Times New Roman" panose="02020603050405020304" pitchFamily="18" charset="0"/>
                <a:cs typeface="Times New Roman" panose="02020603050405020304" pitchFamily="18" charset="0"/>
              </a:rPr>
              <a:t>ID3 follows the rule — A branch with an entropy of zero is a leaf node and A branch with entropy more than zero needs further splitting.</a:t>
            </a:r>
          </a:p>
          <a:p>
            <a:pPr marL="287020" indent="-274320">
              <a:lnSpc>
                <a:spcPct val="150000"/>
              </a:lnSpc>
              <a:spcBef>
                <a:spcPts val="95"/>
              </a:spcBef>
              <a:buClr>
                <a:schemeClr val="tx1"/>
              </a:buClr>
              <a:buSzPct val="93181"/>
              <a:tabLst>
                <a:tab pos="286385" algn="l"/>
                <a:tab pos="287020" algn="l"/>
              </a:tabLst>
            </a:pPr>
            <a:endParaRPr lang="en-US" sz="22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C21336B9-5784-6BAD-93B6-9876C9088F74}"/>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16518555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914401"/>
            <a:ext cx="8229600" cy="5333999"/>
          </a:xfrm>
        </p:spPr>
        <p:txBody>
          <a:bodyPr>
            <a:normAutofit fontScale="92500" lnSpcReduction="10000"/>
          </a:bodyPr>
          <a:lstStyle/>
          <a:p>
            <a:pPr marL="287020" indent="-274320">
              <a:lnSpc>
                <a:spcPct val="150000"/>
              </a:lnSpc>
              <a:spcBef>
                <a:spcPts val="95"/>
              </a:spcBef>
              <a:buClr>
                <a:schemeClr val="tx1"/>
              </a:buClr>
              <a:buSzPct val="93181"/>
              <a:tabLst>
                <a:tab pos="286385" algn="l"/>
                <a:tab pos="287020" algn="l"/>
              </a:tabLst>
            </a:pPr>
            <a:r>
              <a:rPr lang="en-US" sz="2400" dirty="0"/>
              <a:t>Mathematically Entropy for 1 attribute is represented as:</a:t>
            </a:r>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1400" dirty="0"/>
          </a:p>
          <a:p>
            <a:pPr marL="287020" indent="-274320">
              <a:lnSpc>
                <a:spcPct val="150000"/>
              </a:lnSpc>
              <a:spcBef>
                <a:spcPts val="95"/>
              </a:spcBef>
              <a:buClr>
                <a:schemeClr val="tx1"/>
              </a:buClr>
              <a:buSzPct val="93181"/>
              <a:tabLst>
                <a:tab pos="286385" algn="l"/>
                <a:tab pos="287020" algn="l"/>
              </a:tabLst>
            </a:pPr>
            <a:r>
              <a:rPr lang="en-US" sz="2000" dirty="0"/>
              <a:t>Where </a:t>
            </a:r>
            <a:r>
              <a:rPr lang="en-US" sz="2000" b="1" dirty="0"/>
              <a:t>S → Current state, and Pi → Probability of an event </a:t>
            </a:r>
            <a:r>
              <a:rPr lang="en-US" sz="2000" b="1" i="1" dirty="0" err="1"/>
              <a:t>i</a:t>
            </a:r>
            <a:r>
              <a:rPr lang="en-US" sz="2000" b="1" i="1" dirty="0"/>
              <a:t> </a:t>
            </a:r>
            <a:r>
              <a:rPr lang="en-US" sz="2000" b="1" dirty="0"/>
              <a:t>of state S or Percentage of class </a:t>
            </a:r>
            <a:r>
              <a:rPr lang="en-US" sz="2000" b="1" i="1" dirty="0" err="1"/>
              <a:t>i</a:t>
            </a:r>
            <a:r>
              <a:rPr lang="en-US" sz="2000" b="1" dirty="0"/>
              <a:t> in a node of state S.</a:t>
            </a:r>
            <a:endParaRPr lang="en-US" sz="20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2" name="Picture 1">
            <a:extLst>
              <a:ext uri="{FF2B5EF4-FFF2-40B4-BE49-F238E27FC236}">
                <a16:creationId xmlns:a16="http://schemas.microsoft.com/office/drawing/2014/main" id="{B1BFB18F-B4F3-42CF-BB76-5B3FCC7DB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371600"/>
            <a:ext cx="6096000" cy="3731408"/>
          </a:xfrm>
          <a:prstGeom prst="rect">
            <a:avLst/>
          </a:prstGeom>
        </p:spPr>
      </p:pic>
      <p:sp>
        <p:nvSpPr>
          <p:cNvPr id="3" name="Title 1">
            <a:extLst>
              <a:ext uri="{FF2B5EF4-FFF2-40B4-BE49-F238E27FC236}">
                <a16:creationId xmlns:a16="http://schemas.microsoft.com/office/drawing/2014/main" id="{0ECDE073-0A94-2C45-D0CE-30CEC85DCD4B}"/>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4188034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338041" y="64954"/>
            <a:ext cx="5839519"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2400" b="1" dirty="0"/>
              <a:t>Result Analysis </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2" name="Rectangle 1">
            <a:extLst>
              <a:ext uri="{FF2B5EF4-FFF2-40B4-BE49-F238E27FC236}">
                <a16:creationId xmlns:a16="http://schemas.microsoft.com/office/drawing/2014/main" id="{21757334-D2FD-4002-3B8B-9DB18E133554}"/>
              </a:ext>
            </a:extLst>
          </p:cNvPr>
          <p:cNvSpPr>
            <a:spLocks noChangeArrowheads="1"/>
          </p:cNvSpPr>
          <p:nvPr/>
        </p:nvSpPr>
        <p:spPr bwMode="auto">
          <a:xfrm>
            <a:off x="533400" y="2073533"/>
            <a:ext cx="8686800" cy="7694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marR="0" lvl="0" indent="-45720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2200" dirty="0">
                <a:latin typeface="Times New Roman" panose="02020603050405020304" pitchFamily="18" charset="0"/>
                <a:cs typeface="Times New Roman" panose="02020603050405020304" pitchFamily="18" charset="0"/>
              </a:rPr>
              <a:t>ML Result of 2021-22: 96.00%</a:t>
            </a:r>
          </a:p>
          <a:p>
            <a:pPr marL="457200" marR="0" lvl="0" indent="-45720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2200"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ML Resul</a:t>
            </a:r>
            <a:r>
              <a:rPr lang="en-US" sz="2200" dirty="0">
                <a:latin typeface="Times New Roman" panose="02020603050405020304" pitchFamily="18" charset="0"/>
                <a:cs typeface="Times New Roman" panose="02020603050405020304" pitchFamily="18" charset="0"/>
              </a:rPr>
              <a:t>t of 2022-23: 95.80%</a:t>
            </a:r>
            <a:endParaRPr kumimoji="0" lang="en-US" sz="2200"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2463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925354"/>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r>
              <a:rPr lang="en-US" sz="2000" dirty="0"/>
              <a:t>Mathematically Entropy for multiple attributes is represented as:</a:t>
            </a:r>
          </a:p>
          <a:p>
            <a:pPr marL="287020" indent="-274320">
              <a:lnSpc>
                <a:spcPct val="150000"/>
              </a:lnSpc>
              <a:spcBef>
                <a:spcPts val="95"/>
              </a:spcBef>
              <a:buClr>
                <a:schemeClr val="tx1"/>
              </a:buClr>
              <a:buSzPct val="93181"/>
              <a:tabLst>
                <a:tab pos="286385" algn="l"/>
                <a:tab pos="287020" algn="l"/>
              </a:tabLst>
            </a:pPr>
            <a:endParaRPr lang="en-US" sz="2000" dirty="0"/>
          </a:p>
        </p:txBody>
      </p:sp>
      <p:pic>
        <p:nvPicPr>
          <p:cNvPr id="3" name="Picture 2">
            <a:extLst>
              <a:ext uri="{FF2B5EF4-FFF2-40B4-BE49-F238E27FC236}">
                <a16:creationId xmlns:a16="http://schemas.microsoft.com/office/drawing/2014/main" id="{813ACF92-75FF-4A3A-907C-351557D5B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60" y="1458224"/>
            <a:ext cx="6883400" cy="4892681"/>
          </a:xfrm>
          <a:prstGeom prst="rect">
            <a:avLst/>
          </a:prstGeom>
        </p:spPr>
      </p:pic>
      <p:sp>
        <p:nvSpPr>
          <p:cNvPr id="11" name="TextBox 10">
            <a:extLst>
              <a:ext uri="{FF2B5EF4-FFF2-40B4-BE49-F238E27FC236}">
                <a16:creationId xmlns:a16="http://schemas.microsoft.com/office/drawing/2014/main" id="{23B69939-0EA0-47E8-98DA-F49075154A69}"/>
              </a:ext>
            </a:extLst>
          </p:cNvPr>
          <p:cNvSpPr txBox="1"/>
          <p:nvPr/>
        </p:nvSpPr>
        <p:spPr>
          <a:xfrm>
            <a:off x="6055360" y="2953434"/>
            <a:ext cx="2667000" cy="951131"/>
          </a:xfrm>
          <a:prstGeom prst="rect">
            <a:avLst/>
          </a:prstGeom>
          <a:noFill/>
        </p:spPr>
        <p:txBody>
          <a:bodyPr wrap="square">
            <a:spAutoFit/>
          </a:bodyPr>
          <a:lstStyle/>
          <a:p>
            <a:r>
              <a:rPr lang="en-US" dirty="0"/>
              <a:t>where</a:t>
            </a:r>
            <a:r>
              <a:rPr lang="en-US" b="1" dirty="0"/>
              <a:t> T→ Current state and X → Selected attribute</a:t>
            </a:r>
            <a:endParaRPr lang="en-IN" dirty="0"/>
          </a:p>
        </p:txBody>
      </p:sp>
      <p:sp>
        <p:nvSpPr>
          <p:cNvPr id="2" name="Title 1">
            <a:extLst>
              <a:ext uri="{FF2B5EF4-FFF2-40B4-BE49-F238E27FC236}">
                <a16:creationId xmlns:a16="http://schemas.microsoft.com/office/drawing/2014/main" id="{1F1E8F9E-2CC4-089E-D36E-E7EA2773BD2A}"/>
              </a:ext>
            </a:extLst>
          </p:cNvPr>
          <p:cNvSpPr txBox="1">
            <a:spLocks/>
          </p:cNvSpPr>
          <p:nvPr/>
        </p:nvSpPr>
        <p:spPr>
          <a:xfrm>
            <a:off x="2046065" y="12358"/>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27751491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0" indent="0" algn="just">
              <a:buNone/>
            </a:pPr>
            <a:r>
              <a:rPr lang="en-US" sz="2400" b="1" dirty="0"/>
              <a:t>Information Gain:</a:t>
            </a:r>
          </a:p>
          <a:p>
            <a:pPr algn="just"/>
            <a:r>
              <a:rPr lang="en-US" sz="1800" dirty="0"/>
              <a:t>Information gain or </a:t>
            </a:r>
            <a:r>
              <a:rPr lang="en-US" sz="1800" b="1" dirty="0"/>
              <a:t>IG </a:t>
            </a:r>
            <a:r>
              <a:rPr lang="en-US" sz="1800" dirty="0"/>
              <a:t>is a statistical property that measures how well a given attribute </a:t>
            </a:r>
            <a:r>
              <a:rPr lang="en-US" sz="1800" dirty="0">
                <a:latin typeface="Times New Roman" panose="02020603050405020304" pitchFamily="18" charset="0"/>
                <a:cs typeface="Times New Roman" panose="02020603050405020304" pitchFamily="18" charset="0"/>
              </a:rPr>
              <a:t>separates</a:t>
            </a:r>
            <a:r>
              <a:rPr lang="en-US" sz="1800" dirty="0"/>
              <a:t> the training examples according to their target classification. </a:t>
            </a:r>
          </a:p>
          <a:p>
            <a:pPr algn="just"/>
            <a:r>
              <a:rPr lang="en-US" sz="1800" dirty="0"/>
              <a:t>Constructing a decision tree is all about finding an attribute that returns the highest information gain and the smallest entropy.</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5" name="Picture 4">
            <a:extLst>
              <a:ext uri="{FF2B5EF4-FFF2-40B4-BE49-F238E27FC236}">
                <a16:creationId xmlns:a16="http://schemas.microsoft.com/office/drawing/2014/main" id="{13EF5361-FA76-4419-AB70-F76C7145A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016334"/>
            <a:ext cx="5610225" cy="2446387"/>
          </a:xfrm>
          <a:prstGeom prst="rect">
            <a:avLst/>
          </a:prstGeom>
        </p:spPr>
      </p:pic>
      <p:sp>
        <p:nvSpPr>
          <p:cNvPr id="2" name="Title 1">
            <a:extLst>
              <a:ext uri="{FF2B5EF4-FFF2-40B4-BE49-F238E27FC236}">
                <a16:creationId xmlns:a16="http://schemas.microsoft.com/office/drawing/2014/main" id="{90D5D3E9-C69F-C47E-D3FA-9D08123435AC}"/>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37996605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914768"/>
            <a:ext cx="8229600" cy="3143340"/>
          </a:xfrm>
        </p:spPr>
        <p:txBody>
          <a:bodyPr>
            <a:normAutofit/>
          </a:bodyPr>
          <a:lstStyle/>
          <a:p>
            <a:r>
              <a:rPr lang="en-US" sz="2200" dirty="0">
                <a:latin typeface="Times New Roman" panose="02020603050405020304" pitchFamily="18" charset="0"/>
                <a:cs typeface="Times New Roman" panose="02020603050405020304" pitchFamily="18" charset="0"/>
              </a:rPr>
              <a:t>Information gain is a decrease in entropy. </a:t>
            </a:r>
          </a:p>
          <a:p>
            <a:r>
              <a:rPr lang="en-US" sz="2200" dirty="0">
                <a:latin typeface="Times New Roman" panose="02020603050405020304" pitchFamily="18" charset="0"/>
                <a:cs typeface="Times New Roman" panose="02020603050405020304" pitchFamily="18" charset="0"/>
              </a:rPr>
              <a:t>It computes the difference between entropy before split and average entropy after split of the dataset based on given attribute values. </a:t>
            </a:r>
          </a:p>
          <a:p>
            <a:r>
              <a:rPr lang="en-US" sz="2200" dirty="0">
                <a:latin typeface="Times New Roman" panose="02020603050405020304" pitchFamily="18" charset="0"/>
                <a:cs typeface="Times New Roman" panose="02020603050405020304" pitchFamily="18" charset="0"/>
              </a:rPr>
              <a:t>ID3 (Iterative </a:t>
            </a:r>
            <a:r>
              <a:rPr lang="en-US" sz="2200" dirty="0" err="1">
                <a:latin typeface="Times New Roman" panose="02020603050405020304" pitchFamily="18" charset="0"/>
                <a:cs typeface="Times New Roman" panose="02020603050405020304" pitchFamily="18" charset="0"/>
              </a:rPr>
              <a:t>Dichotomiser</a:t>
            </a:r>
            <a:r>
              <a:rPr lang="en-US" sz="2200" dirty="0">
                <a:latin typeface="Times New Roman" panose="02020603050405020304" pitchFamily="18" charset="0"/>
                <a:cs typeface="Times New Roman" panose="02020603050405020304" pitchFamily="18" charset="0"/>
              </a:rPr>
              <a:t>) decision tree algorithm uses information gain.</a:t>
            </a:r>
          </a:p>
          <a:p>
            <a:pPr marL="287020" indent="-274320">
              <a:lnSpc>
                <a:spcPct val="150000"/>
              </a:lnSpc>
              <a:spcBef>
                <a:spcPts val="95"/>
              </a:spcBef>
              <a:buClr>
                <a:schemeClr val="tx1"/>
              </a:buClr>
              <a:buSzPct val="93181"/>
              <a:tabLst>
                <a:tab pos="286385" algn="l"/>
                <a:tab pos="287020" algn="l"/>
              </a:tabLst>
            </a:pPr>
            <a:endParaRPr lang="en-US" sz="2200"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Title 1">
            <a:extLst>
              <a:ext uri="{FF2B5EF4-FFF2-40B4-BE49-F238E27FC236}">
                <a16:creationId xmlns:a16="http://schemas.microsoft.com/office/drawing/2014/main" id="{67203C3E-BAC3-EFC8-8324-90954E1A0A19}"/>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1786059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878841"/>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r>
              <a:rPr lang="en-US" sz="2400" dirty="0"/>
              <a:t>Mathematically, IG is represented as:</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2" name="Picture 1">
            <a:extLst>
              <a:ext uri="{FF2B5EF4-FFF2-40B4-BE49-F238E27FC236}">
                <a16:creationId xmlns:a16="http://schemas.microsoft.com/office/drawing/2014/main" id="{287BB34C-A39D-443E-8C37-FDEF55BA0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9282" y="1741456"/>
            <a:ext cx="6229636" cy="2403718"/>
          </a:xfrm>
          <a:prstGeom prst="rect">
            <a:avLst/>
          </a:prstGeom>
        </p:spPr>
      </p:pic>
      <p:pic>
        <p:nvPicPr>
          <p:cNvPr id="3" name="Picture 2">
            <a:extLst>
              <a:ext uri="{FF2B5EF4-FFF2-40B4-BE49-F238E27FC236}">
                <a16:creationId xmlns:a16="http://schemas.microsoft.com/office/drawing/2014/main" id="{C0F6DD56-1635-478E-9908-A914C3CEB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137" y="4507710"/>
            <a:ext cx="6943725" cy="800100"/>
          </a:xfrm>
          <a:prstGeom prst="rect">
            <a:avLst/>
          </a:prstGeom>
        </p:spPr>
      </p:pic>
      <p:sp>
        <p:nvSpPr>
          <p:cNvPr id="13" name="TextBox 12">
            <a:extLst>
              <a:ext uri="{FF2B5EF4-FFF2-40B4-BE49-F238E27FC236}">
                <a16:creationId xmlns:a16="http://schemas.microsoft.com/office/drawing/2014/main" id="{F5FB5866-3A7D-4A97-9CC4-E05632794A0B}"/>
              </a:ext>
            </a:extLst>
          </p:cNvPr>
          <p:cNvSpPr txBox="1"/>
          <p:nvPr/>
        </p:nvSpPr>
        <p:spPr>
          <a:xfrm>
            <a:off x="1955800" y="5214579"/>
            <a:ext cx="4597400" cy="923330"/>
          </a:xfrm>
          <a:prstGeom prst="rect">
            <a:avLst/>
          </a:prstGeom>
          <a:noFill/>
        </p:spPr>
        <p:txBody>
          <a:bodyPr wrap="square">
            <a:spAutoFit/>
          </a:bodyPr>
          <a:lstStyle/>
          <a:p>
            <a:r>
              <a:rPr lang="en-US" dirty="0"/>
              <a:t>Where “before” is the dataset before the split, K is the number of subsets generated by the split, and (j, after) is subset j after the split.</a:t>
            </a:r>
            <a:endParaRPr lang="en-IN" dirty="0"/>
          </a:p>
        </p:txBody>
      </p:sp>
      <p:sp>
        <p:nvSpPr>
          <p:cNvPr id="4" name="Title 1">
            <a:extLst>
              <a:ext uri="{FF2B5EF4-FFF2-40B4-BE49-F238E27FC236}">
                <a16:creationId xmlns:a16="http://schemas.microsoft.com/office/drawing/2014/main" id="{2B09EE1C-D3BD-B586-84C6-E6778A98D844}"/>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20511453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5170991"/>
          </a:xfrm>
        </p:spPr>
        <p:txBody>
          <a:bodyPr>
            <a:normAutofit/>
          </a:bodyPr>
          <a:lstStyle/>
          <a:p>
            <a:pPr marL="0" indent="0" algn="just">
              <a:buNone/>
            </a:pPr>
            <a:r>
              <a:rPr lang="en-US" sz="2200" b="1" dirty="0">
                <a:latin typeface="Times New Roman" panose="02020603050405020304" pitchFamily="18" charset="0"/>
                <a:cs typeface="Times New Roman" panose="02020603050405020304" pitchFamily="18" charset="0"/>
              </a:rPr>
              <a:t>Gini Index</a:t>
            </a:r>
          </a:p>
          <a:p>
            <a:pPr algn="just"/>
            <a:r>
              <a:rPr lang="en-US" sz="1800" dirty="0">
                <a:latin typeface="Times New Roman" panose="02020603050405020304" pitchFamily="18" charset="0"/>
                <a:cs typeface="Times New Roman" panose="02020603050405020304" pitchFamily="18" charset="0"/>
              </a:rPr>
              <a:t>You can understand the Gini index as a cost function used to evaluate splits in the dataset. </a:t>
            </a:r>
          </a:p>
          <a:p>
            <a:pPr algn="just"/>
            <a:r>
              <a:rPr lang="en-US" sz="1800" dirty="0">
                <a:latin typeface="Times New Roman" panose="02020603050405020304" pitchFamily="18" charset="0"/>
                <a:cs typeface="Times New Roman" panose="02020603050405020304" pitchFamily="18" charset="0"/>
              </a:rPr>
              <a:t>It is calculated by subtracting the sum of the squared probabilities of each class from one. </a:t>
            </a:r>
          </a:p>
          <a:p>
            <a:pPr algn="just"/>
            <a:r>
              <a:rPr lang="en-US" sz="1800" dirty="0">
                <a:latin typeface="Times New Roman" panose="02020603050405020304" pitchFamily="18" charset="0"/>
                <a:cs typeface="Times New Roman" panose="02020603050405020304" pitchFamily="18" charset="0"/>
              </a:rPr>
              <a:t>It favors larger partitions and easy to implement whereas information gain favors smaller partitions with distinct values.</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Gini Index works with the categorical target variable “Success” or “Failure”. It performs only Binary splits.</a:t>
            </a:r>
          </a:p>
          <a:p>
            <a:pPr algn="just"/>
            <a:r>
              <a:rPr lang="en-US" sz="1800" dirty="0">
                <a:latin typeface="Times New Roman" panose="02020603050405020304" pitchFamily="18" charset="0"/>
                <a:cs typeface="Times New Roman" panose="02020603050405020304" pitchFamily="18" charset="0"/>
              </a:rPr>
              <a:t>Higher the value of Gini index higher the homogeneity. </a:t>
            </a:r>
          </a:p>
          <a:p>
            <a:pPr marL="287020" indent="-274320" algn="just">
              <a:lnSpc>
                <a:spcPct val="150000"/>
              </a:lnSpc>
              <a:spcBef>
                <a:spcPts val="95"/>
              </a:spcBef>
              <a:buClr>
                <a:schemeClr val="tx1"/>
              </a:buClr>
              <a:buSzPct val="93181"/>
              <a:tabLst>
                <a:tab pos="286385" algn="l"/>
                <a:tab pos="287020" algn="l"/>
              </a:tabLst>
            </a:pPr>
            <a:endParaRPr lang="en-US" sz="1600" dirty="0"/>
          </a:p>
          <a:p>
            <a:pPr marL="287020" indent="-274320" algn="just">
              <a:lnSpc>
                <a:spcPct val="150000"/>
              </a:lnSpc>
              <a:spcBef>
                <a:spcPts val="95"/>
              </a:spcBef>
              <a:buClr>
                <a:schemeClr val="tx1"/>
              </a:buClr>
              <a:buSzPct val="93181"/>
              <a:tabLst>
                <a:tab pos="286385" algn="l"/>
                <a:tab pos="287020" algn="l"/>
              </a:tabLst>
            </a:pPr>
            <a:endParaRPr lang="en-US" sz="1600" dirty="0"/>
          </a:p>
        </p:txBody>
      </p:sp>
      <p:pic>
        <p:nvPicPr>
          <p:cNvPr id="3" name="Picture 2">
            <a:extLst>
              <a:ext uri="{FF2B5EF4-FFF2-40B4-BE49-F238E27FC236}">
                <a16:creationId xmlns:a16="http://schemas.microsoft.com/office/drawing/2014/main" id="{17FAB5AD-4C9D-4DE2-9B5D-E0E74189C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3770852"/>
            <a:ext cx="2600325" cy="885482"/>
          </a:xfrm>
          <a:prstGeom prst="rect">
            <a:avLst/>
          </a:prstGeom>
        </p:spPr>
      </p:pic>
      <p:sp>
        <p:nvSpPr>
          <p:cNvPr id="2" name="Title 1">
            <a:extLst>
              <a:ext uri="{FF2B5EF4-FFF2-40B4-BE49-F238E27FC236}">
                <a16:creationId xmlns:a16="http://schemas.microsoft.com/office/drawing/2014/main" id="{46191D06-7C62-8CE3-C9B3-A6B3E877BA27}"/>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12060076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420138"/>
            <a:ext cx="8229600" cy="2830589"/>
          </a:xfrm>
        </p:spPr>
        <p:txBody>
          <a:bodyPr>
            <a:normAutofit/>
          </a:bodyPr>
          <a:lstStyle/>
          <a:p>
            <a:pPr marL="0" indent="0">
              <a:buNone/>
            </a:pPr>
            <a:r>
              <a:rPr lang="en-US" sz="2200" b="1" dirty="0">
                <a:latin typeface="Times New Roman" panose="02020603050405020304" pitchFamily="18" charset="0"/>
                <a:cs typeface="Times New Roman" panose="02020603050405020304" pitchFamily="18" charset="0"/>
              </a:rPr>
              <a:t>Steps to Calculate Gini index for a split</a:t>
            </a:r>
            <a:endParaRPr lang="en-US" sz="2200" dirty="0">
              <a:latin typeface="Times New Roman" panose="02020603050405020304" pitchFamily="18" charset="0"/>
              <a:cs typeface="Times New Roman" panose="02020603050405020304" pitchFamily="18" charset="0"/>
            </a:endParaRPr>
          </a:p>
          <a:p>
            <a:pPr>
              <a:buFont typeface="+mj-lt"/>
              <a:buAutoNum type="arabicPeriod"/>
            </a:pPr>
            <a:r>
              <a:rPr lang="en-US" sz="1800" dirty="0">
                <a:latin typeface="Times New Roman" panose="02020603050405020304" pitchFamily="18" charset="0"/>
                <a:cs typeface="Times New Roman" panose="02020603050405020304" pitchFamily="18" charset="0"/>
              </a:rPr>
              <a:t>Calculate Gini for sub-nodes, using the above formula for success(p) and failure(q) (p²+q²). </a:t>
            </a:r>
          </a:p>
          <a:p>
            <a:pPr>
              <a:buFont typeface="+mj-lt"/>
              <a:buAutoNum type="arabicPeriod"/>
            </a:pPr>
            <a:r>
              <a:rPr lang="en-US" sz="1800" dirty="0">
                <a:latin typeface="Times New Roman" panose="02020603050405020304" pitchFamily="18" charset="0"/>
                <a:cs typeface="Times New Roman" panose="02020603050405020304" pitchFamily="18" charset="0"/>
              </a:rPr>
              <a:t>Calculate the Gini index for split using the weighted Gini score of each node of that split. </a:t>
            </a:r>
          </a:p>
          <a:p>
            <a:r>
              <a:rPr lang="en-US" sz="1800" dirty="0">
                <a:latin typeface="Times New Roman" panose="02020603050405020304" pitchFamily="18" charset="0"/>
                <a:cs typeface="Times New Roman" panose="02020603050405020304" pitchFamily="18" charset="0"/>
              </a:rPr>
              <a:t>CART (Classification and Regression Tree) uses the Gini index method to create split points.</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Title 1">
            <a:extLst>
              <a:ext uri="{FF2B5EF4-FFF2-40B4-BE49-F238E27FC236}">
                <a16:creationId xmlns:a16="http://schemas.microsoft.com/office/drawing/2014/main" id="{136DD321-E9B2-1DD9-F188-02BBD29CCA30}"/>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25409155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059873" y="1161361"/>
            <a:ext cx="7481455" cy="4290202"/>
          </a:xfrm>
        </p:spPr>
        <p:txBody>
          <a:bodyPr>
            <a:normAutofit/>
          </a:bodyPr>
          <a:lstStyle/>
          <a:p>
            <a:pPr marL="0" indent="0" algn="just">
              <a:buNone/>
            </a:pPr>
            <a:r>
              <a:rPr lang="en-US" sz="2000" b="1" dirty="0">
                <a:latin typeface="Times New Roman" panose="02020603050405020304" pitchFamily="18" charset="0"/>
                <a:cs typeface="Times New Roman" panose="02020603050405020304" pitchFamily="18" charset="0"/>
              </a:rPr>
              <a:t>Gain ratio</a:t>
            </a:r>
          </a:p>
          <a:p>
            <a:pPr algn="just"/>
            <a:r>
              <a:rPr lang="en-US" sz="1800" dirty="0">
                <a:latin typeface="Times New Roman" panose="02020603050405020304" pitchFamily="18" charset="0"/>
                <a:cs typeface="Times New Roman" panose="02020603050405020304" pitchFamily="18" charset="0"/>
              </a:rPr>
              <a:t>Information gain is biased towards choosing attributes with a large number of values as root nodes.</a:t>
            </a:r>
          </a:p>
          <a:p>
            <a:pPr algn="just"/>
            <a:r>
              <a:rPr lang="en-US" sz="1800" dirty="0">
                <a:latin typeface="Times New Roman" panose="02020603050405020304" pitchFamily="18" charset="0"/>
                <a:cs typeface="Times New Roman" panose="02020603050405020304" pitchFamily="18" charset="0"/>
              </a:rPr>
              <a:t>It means it prefers the attribute with a large number of distinct values.</a:t>
            </a:r>
          </a:p>
          <a:p>
            <a:pPr algn="just"/>
            <a:r>
              <a:rPr lang="en-US" sz="1800" dirty="0">
                <a:latin typeface="Times New Roman" panose="02020603050405020304" pitchFamily="18" charset="0"/>
                <a:cs typeface="Times New Roman" panose="02020603050405020304" pitchFamily="18" charset="0"/>
              </a:rPr>
              <a:t>C4.5, an improvement of ID3, uses Gain ratio which is a modification of Information gain that reduces its bias and is usually the best option. </a:t>
            </a:r>
          </a:p>
          <a:p>
            <a:pPr algn="just"/>
            <a:r>
              <a:rPr lang="en-US" sz="1800" dirty="0">
                <a:latin typeface="Times New Roman" panose="02020603050405020304" pitchFamily="18" charset="0"/>
                <a:cs typeface="Times New Roman" panose="02020603050405020304" pitchFamily="18" charset="0"/>
              </a:rPr>
              <a:t>Gain ratio overcomes the problem with information gain by taking into account the number of branches that would result before making the split.</a:t>
            </a:r>
          </a:p>
          <a:p>
            <a:pPr algn="just"/>
            <a:r>
              <a:rPr lang="en-US" sz="1800" dirty="0">
                <a:latin typeface="Times New Roman" panose="02020603050405020304" pitchFamily="18" charset="0"/>
                <a:cs typeface="Times New Roman" panose="02020603050405020304" pitchFamily="18" charset="0"/>
              </a:rPr>
              <a:t>It corrects information gain by taking the intrinsic information of a split into account.</a:t>
            </a:r>
          </a:p>
          <a:p>
            <a:pPr marL="287020" indent="-274320">
              <a:lnSpc>
                <a:spcPct val="150000"/>
              </a:lnSpc>
              <a:spcBef>
                <a:spcPts val="95"/>
              </a:spcBef>
              <a:buClr>
                <a:schemeClr val="tx1"/>
              </a:buClr>
              <a:buSzPct val="93181"/>
              <a:tabLst>
                <a:tab pos="286385" algn="l"/>
                <a:tab pos="287020" algn="l"/>
              </a:tabLst>
            </a:pPr>
            <a:endParaRPr lang="en-US" sz="1800"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AD696CB9-D996-4362-810A-72A2A0720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1182" y="4523022"/>
            <a:ext cx="5654047" cy="928541"/>
          </a:xfrm>
          <a:prstGeom prst="rect">
            <a:avLst/>
          </a:prstGeom>
        </p:spPr>
      </p:pic>
      <p:sp>
        <p:nvSpPr>
          <p:cNvPr id="11" name="TextBox 10">
            <a:extLst>
              <a:ext uri="{FF2B5EF4-FFF2-40B4-BE49-F238E27FC236}">
                <a16:creationId xmlns:a16="http://schemas.microsoft.com/office/drawing/2014/main" id="{2F76821C-C709-4E9C-B75A-781591B7FF64}"/>
              </a:ext>
            </a:extLst>
          </p:cNvPr>
          <p:cNvSpPr txBox="1"/>
          <p:nvPr/>
        </p:nvSpPr>
        <p:spPr>
          <a:xfrm>
            <a:off x="358140" y="5710017"/>
            <a:ext cx="8724900"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Where “before” is the dataset before the split, K is the number of subsets generated by the split, and (j, after) is subset j after the split.</a:t>
            </a:r>
            <a:endParaRPr lang="en-IN"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D4DEAA90-BB5F-2A14-C434-2C0EA94D22C9}"/>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40052329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fontScale="92500" lnSpcReduction="10000"/>
          </a:bodyPr>
          <a:lstStyle/>
          <a:p>
            <a:pPr marL="0" indent="0" algn="just">
              <a:buNone/>
            </a:pPr>
            <a:r>
              <a:rPr lang="en-US" sz="2400" b="1" dirty="0">
                <a:latin typeface="Times New Roman" panose="02020603050405020304" pitchFamily="18" charset="0"/>
                <a:cs typeface="Times New Roman" panose="02020603050405020304" pitchFamily="18" charset="0"/>
              </a:rPr>
              <a:t>Reduction in Variance: </a:t>
            </a:r>
          </a:p>
          <a:p>
            <a:pPr marL="0" indent="0" algn="just">
              <a:buNone/>
            </a:pPr>
            <a:endParaRPr lang="en-US" sz="2600" b="1" dirty="0"/>
          </a:p>
          <a:p>
            <a:pPr algn="just"/>
            <a:r>
              <a:rPr lang="en-US" sz="1900" b="1" dirty="0">
                <a:latin typeface="Times New Roman" panose="02020603050405020304" pitchFamily="18" charset="0"/>
                <a:cs typeface="Times New Roman" panose="02020603050405020304" pitchFamily="18" charset="0"/>
              </a:rPr>
              <a:t>Reduction in variance</a:t>
            </a:r>
            <a:r>
              <a:rPr lang="en-US" sz="1900" dirty="0">
                <a:latin typeface="Times New Roman" panose="02020603050405020304" pitchFamily="18" charset="0"/>
                <a:cs typeface="Times New Roman" panose="02020603050405020304" pitchFamily="18" charset="0"/>
              </a:rPr>
              <a:t> is an algorithm used for continuous target variables (regression problems). </a:t>
            </a:r>
          </a:p>
          <a:p>
            <a:pPr algn="just"/>
            <a:r>
              <a:rPr lang="en-US" sz="1900" dirty="0">
                <a:latin typeface="Times New Roman" panose="02020603050405020304" pitchFamily="18" charset="0"/>
                <a:cs typeface="Times New Roman" panose="02020603050405020304" pitchFamily="18" charset="0"/>
              </a:rPr>
              <a:t>This algorithm uses the standard formula of variance to choose the best split. </a:t>
            </a:r>
          </a:p>
          <a:p>
            <a:pPr algn="just"/>
            <a:r>
              <a:rPr lang="en-US" sz="1900" dirty="0">
                <a:latin typeface="Times New Roman" panose="02020603050405020304" pitchFamily="18" charset="0"/>
                <a:cs typeface="Times New Roman" panose="02020603050405020304" pitchFamily="18" charset="0"/>
              </a:rPr>
              <a:t>The split with lower variance is selected as the criteria to split the population:</a:t>
            </a:r>
          </a:p>
          <a:p>
            <a:pPr marL="287020" indent="-274320">
              <a:lnSpc>
                <a:spcPct val="150000"/>
              </a:lnSpc>
              <a:spcBef>
                <a:spcPts val="95"/>
              </a:spcBef>
              <a:buClr>
                <a:schemeClr val="tx1"/>
              </a:buClr>
              <a:buSzPct val="93181"/>
              <a:tabLst>
                <a:tab pos="286385" algn="l"/>
                <a:tab pos="287020" algn="l"/>
              </a:tabLst>
            </a:pPr>
            <a:endParaRPr lang="en-US" sz="1900"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endParaRPr lang="en-US" sz="1900" dirty="0">
              <a:latin typeface="Times New Roman" panose="02020603050405020304" pitchFamily="18" charset="0"/>
              <a:cs typeface="Times New Roman" panose="02020603050405020304" pitchFamily="18" charset="0"/>
            </a:endParaRPr>
          </a:p>
          <a:p>
            <a:pPr algn="just"/>
            <a:endParaRPr lang="en-US" sz="1900" dirty="0">
              <a:latin typeface="Times New Roman" panose="02020603050405020304" pitchFamily="18" charset="0"/>
              <a:cs typeface="Times New Roman" panose="02020603050405020304" pitchFamily="18" charset="0"/>
            </a:endParaRPr>
          </a:p>
          <a:p>
            <a:pPr algn="just"/>
            <a:r>
              <a:rPr lang="en-US" sz="1900" dirty="0">
                <a:latin typeface="Times New Roman" panose="02020603050405020304" pitchFamily="18" charset="0"/>
                <a:cs typeface="Times New Roman" panose="02020603050405020304" pitchFamily="18" charset="0"/>
              </a:rPr>
              <a:t>Above X-bar is the mean of the values, X is actual and n is the number of values.</a:t>
            </a:r>
          </a:p>
          <a:p>
            <a:pPr algn="just"/>
            <a:r>
              <a:rPr lang="en-US" sz="1900" dirty="0">
                <a:latin typeface="Times New Roman" panose="02020603050405020304" pitchFamily="18" charset="0"/>
                <a:cs typeface="Times New Roman" panose="02020603050405020304" pitchFamily="18" charset="0"/>
              </a:rPr>
              <a:t>Steps to calculate Variance:</a:t>
            </a:r>
          </a:p>
          <a:p>
            <a:pPr algn="just"/>
            <a:r>
              <a:rPr lang="en-US" sz="1900" dirty="0">
                <a:latin typeface="Times New Roman" panose="02020603050405020304" pitchFamily="18" charset="0"/>
                <a:cs typeface="Times New Roman" panose="02020603050405020304" pitchFamily="18" charset="0"/>
              </a:rPr>
              <a:t>Calculate variance for each node. </a:t>
            </a:r>
          </a:p>
          <a:p>
            <a:pPr algn="just"/>
            <a:r>
              <a:rPr lang="en-US" sz="1900" dirty="0">
                <a:latin typeface="Times New Roman" panose="02020603050405020304" pitchFamily="18" charset="0"/>
                <a:cs typeface="Times New Roman" panose="02020603050405020304" pitchFamily="18" charset="0"/>
              </a:rPr>
              <a:t>Calculate variance for each split as the weighted average of each node variance. </a:t>
            </a:r>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36329728-9F57-4FDB-9D69-FE2275234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3216275"/>
            <a:ext cx="2857500" cy="838200"/>
          </a:xfrm>
          <a:prstGeom prst="rect">
            <a:avLst/>
          </a:prstGeom>
        </p:spPr>
      </p:pic>
      <p:sp>
        <p:nvSpPr>
          <p:cNvPr id="2" name="Title 1">
            <a:extLst>
              <a:ext uri="{FF2B5EF4-FFF2-40B4-BE49-F238E27FC236}">
                <a16:creationId xmlns:a16="http://schemas.microsoft.com/office/drawing/2014/main" id="{A1396A6E-065B-C295-2FA5-BDDA25FF3264}"/>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41694210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914401"/>
            <a:ext cx="8229600" cy="4602163"/>
          </a:xfrm>
        </p:spPr>
        <p:txBody>
          <a:bodyPr>
            <a:noAutofit/>
          </a:bodyPr>
          <a:lstStyle/>
          <a:p>
            <a:pPr marL="0" indent="0">
              <a:buNone/>
            </a:pPr>
            <a:r>
              <a:rPr lang="en-US" sz="2200" b="1" dirty="0">
                <a:latin typeface="Times New Roman" panose="02020603050405020304" pitchFamily="18" charset="0"/>
                <a:cs typeface="Times New Roman" panose="02020603050405020304" pitchFamily="18" charset="0"/>
              </a:rPr>
              <a:t>Chi-Square:</a:t>
            </a:r>
          </a:p>
          <a:p>
            <a:pPr marL="0" indent="0">
              <a:buNone/>
            </a:pPr>
            <a:endParaRPr lang="en-US" sz="2200" b="1"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acronym CHAID stands for </a:t>
            </a:r>
            <a:r>
              <a:rPr lang="en-US" sz="1800" i="1" dirty="0">
                <a:latin typeface="Times New Roman" panose="02020603050405020304" pitchFamily="18" charset="0"/>
                <a:cs typeface="Times New Roman" panose="02020603050405020304" pitchFamily="18" charset="0"/>
              </a:rPr>
              <a:t>Chi</a:t>
            </a:r>
            <a:r>
              <a:rPr lang="en-US" sz="1800" dirty="0">
                <a:latin typeface="Times New Roman" panose="02020603050405020304" pitchFamily="18" charset="0"/>
                <a:cs typeface="Times New Roman" panose="02020603050405020304" pitchFamily="18" charset="0"/>
              </a:rPr>
              <a:t>-squared Automatic Interaction Detector. </a:t>
            </a:r>
          </a:p>
          <a:p>
            <a:r>
              <a:rPr lang="en-US" sz="1800" dirty="0">
                <a:latin typeface="Times New Roman" panose="02020603050405020304" pitchFamily="18" charset="0"/>
                <a:cs typeface="Times New Roman" panose="02020603050405020304" pitchFamily="18" charset="0"/>
              </a:rPr>
              <a:t>It is one of the oldest tree classification methods. </a:t>
            </a:r>
          </a:p>
          <a:p>
            <a:r>
              <a:rPr lang="en-US" sz="1800" dirty="0">
                <a:latin typeface="Times New Roman" panose="02020603050405020304" pitchFamily="18" charset="0"/>
                <a:cs typeface="Times New Roman" panose="02020603050405020304" pitchFamily="18" charset="0"/>
              </a:rPr>
              <a:t>It finds out the statistical significance between the differences between sub-nodes and parent node. </a:t>
            </a:r>
          </a:p>
          <a:p>
            <a:r>
              <a:rPr lang="en-US" sz="1800" dirty="0">
                <a:latin typeface="Times New Roman" panose="02020603050405020304" pitchFamily="18" charset="0"/>
                <a:cs typeface="Times New Roman" panose="02020603050405020304" pitchFamily="18" charset="0"/>
              </a:rPr>
              <a:t>We measure it by the sum of squares of standardized differences between observed and expected frequencies of the target variable.</a:t>
            </a:r>
          </a:p>
          <a:p>
            <a:r>
              <a:rPr lang="en-US" sz="1800" dirty="0">
                <a:latin typeface="Times New Roman" panose="02020603050405020304" pitchFamily="18" charset="0"/>
                <a:cs typeface="Times New Roman" panose="02020603050405020304" pitchFamily="18" charset="0"/>
              </a:rPr>
              <a:t>It works with the categorical target variable “Success” or “Failure”. </a:t>
            </a:r>
          </a:p>
          <a:p>
            <a:r>
              <a:rPr lang="en-US" sz="1800" dirty="0">
                <a:latin typeface="Times New Roman" panose="02020603050405020304" pitchFamily="18" charset="0"/>
                <a:cs typeface="Times New Roman" panose="02020603050405020304" pitchFamily="18" charset="0"/>
              </a:rPr>
              <a:t>It can perform two or more splits. </a:t>
            </a:r>
          </a:p>
          <a:p>
            <a:r>
              <a:rPr lang="en-US" sz="1800" dirty="0">
                <a:latin typeface="Times New Roman" panose="02020603050405020304" pitchFamily="18" charset="0"/>
                <a:cs typeface="Times New Roman" panose="02020603050405020304" pitchFamily="18" charset="0"/>
              </a:rPr>
              <a:t>Higher the value of Chi-Square higher the statistical significance of differences between sub-node and Parent node.</a:t>
            </a:r>
          </a:p>
          <a:p>
            <a:r>
              <a:rPr lang="en-US" sz="1800" dirty="0">
                <a:latin typeface="Times New Roman" panose="02020603050405020304" pitchFamily="18" charset="0"/>
                <a:cs typeface="Times New Roman" panose="02020603050405020304" pitchFamily="18" charset="0"/>
              </a:rPr>
              <a:t>It generates a tree called CHAID (Chi-square Automatic Interaction Detector).</a:t>
            </a:r>
          </a:p>
          <a:p>
            <a:pPr marL="287020" indent="-27432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endParaRPr lang="en-US" sz="2000" dirty="0"/>
          </a:p>
        </p:txBody>
      </p:sp>
      <p:sp>
        <p:nvSpPr>
          <p:cNvPr id="2" name="Title 1">
            <a:extLst>
              <a:ext uri="{FF2B5EF4-FFF2-40B4-BE49-F238E27FC236}">
                <a16:creationId xmlns:a16="http://schemas.microsoft.com/office/drawing/2014/main" id="{F28AF5DA-E0A3-1FEF-71F9-5065E046CF24}"/>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14467842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fontScale="85000" lnSpcReduction="20000"/>
          </a:bodyPr>
          <a:lstStyle/>
          <a:p>
            <a:pPr marL="287020" indent="-274320">
              <a:lnSpc>
                <a:spcPct val="150000"/>
              </a:lnSpc>
              <a:spcBef>
                <a:spcPts val="95"/>
              </a:spcBef>
              <a:buClr>
                <a:schemeClr val="tx1"/>
              </a:buClr>
              <a:buSzPct val="93181"/>
              <a:tabLst>
                <a:tab pos="286385" algn="l"/>
                <a:tab pos="287020" algn="l"/>
              </a:tabLst>
            </a:pPr>
            <a:r>
              <a:rPr lang="en-US" sz="2100" dirty="0">
                <a:latin typeface="Times New Roman" panose="02020603050405020304" pitchFamily="18" charset="0"/>
                <a:cs typeface="Times New Roman" panose="02020603050405020304" pitchFamily="18" charset="0"/>
              </a:rPr>
              <a:t>Mathematically, Chi-squared is represented as:</a:t>
            </a:r>
          </a:p>
          <a:p>
            <a:pPr marL="287020" indent="-274320">
              <a:lnSpc>
                <a:spcPct val="150000"/>
              </a:lnSpc>
              <a:spcBef>
                <a:spcPts val="95"/>
              </a:spcBef>
              <a:buClr>
                <a:schemeClr val="tx1"/>
              </a:buClr>
              <a:buSzPct val="93181"/>
              <a:tabLst>
                <a:tab pos="286385" algn="l"/>
                <a:tab pos="287020" algn="l"/>
              </a:tabLst>
            </a:pPr>
            <a:endParaRPr lang="en-US" sz="2100"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endParaRPr lang="en-US" sz="2100"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endParaRPr lang="en-US" sz="2100"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endParaRPr lang="en-US" sz="2100"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endParaRPr lang="en-US" sz="2100" dirty="0">
              <a:latin typeface="Times New Roman" panose="02020603050405020304" pitchFamily="18" charset="0"/>
              <a:cs typeface="Times New Roman" panose="02020603050405020304" pitchFamily="18" charset="0"/>
            </a:endParaRPr>
          </a:p>
          <a:p>
            <a:endParaRPr lang="en-US" sz="2100" b="1" dirty="0">
              <a:latin typeface="Times New Roman" panose="02020603050405020304" pitchFamily="18" charset="0"/>
              <a:cs typeface="Times New Roman" panose="02020603050405020304" pitchFamily="18" charset="0"/>
            </a:endParaRPr>
          </a:p>
          <a:p>
            <a:endParaRPr lang="en-US" sz="2100" b="1" dirty="0">
              <a:latin typeface="Times New Roman" panose="02020603050405020304" pitchFamily="18" charset="0"/>
              <a:cs typeface="Times New Roman" panose="02020603050405020304" pitchFamily="18" charset="0"/>
            </a:endParaRPr>
          </a:p>
          <a:p>
            <a:r>
              <a:rPr lang="en-US" sz="2100" b="1" dirty="0">
                <a:latin typeface="Times New Roman" panose="02020603050405020304" pitchFamily="18" charset="0"/>
                <a:cs typeface="Times New Roman" panose="02020603050405020304" pitchFamily="18" charset="0"/>
              </a:rPr>
              <a:t>Steps to Calculate Chi-square for a split:</a:t>
            </a:r>
            <a:endParaRPr lang="en-US" sz="2100" dirty="0">
              <a:latin typeface="Times New Roman" panose="02020603050405020304" pitchFamily="18" charset="0"/>
              <a:cs typeface="Times New Roman" panose="02020603050405020304" pitchFamily="18" charset="0"/>
            </a:endParaRPr>
          </a:p>
          <a:p>
            <a:pPr>
              <a:buFont typeface="+mj-lt"/>
              <a:buAutoNum type="arabicPeriod"/>
            </a:pPr>
            <a:r>
              <a:rPr lang="en-US" sz="2100" dirty="0">
                <a:latin typeface="Times New Roman" panose="02020603050405020304" pitchFamily="18" charset="0"/>
                <a:cs typeface="Times New Roman" panose="02020603050405020304" pitchFamily="18" charset="0"/>
              </a:rPr>
              <a:t>Calculate Chi-square for an individual node by calculating the deviation for Success and Failure both </a:t>
            </a:r>
          </a:p>
          <a:p>
            <a:pPr>
              <a:buFont typeface="+mj-lt"/>
              <a:buAutoNum type="arabicPeriod"/>
            </a:pPr>
            <a:r>
              <a:rPr lang="en-US" sz="2100" dirty="0">
                <a:latin typeface="Times New Roman" panose="02020603050405020304" pitchFamily="18" charset="0"/>
                <a:cs typeface="Times New Roman" panose="02020603050405020304" pitchFamily="18" charset="0"/>
              </a:rPr>
              <a:t>Calculated Chi-square of Split using Sum of all Chi-square of success and Failure of each node of the split </a:t>
            </a:r>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4F7F6BCA-FD5E-4871-9A43-EE2BD9F6F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3365" y="1755227"/>
            <a:ext cx="3642360" cy="2286281"/>
          </a:xfrm>
          <a:prstGeom prst="rect">
            <a:avLst/>
          </a:prstGeom>
        </p:spPr>
      </p:pic>
      <p:sp>
        <p:nvSpPr>
          <p:cNvPr id="2" name="Title 1">
            <a:extLst>
              <a:ext uri="{FF2B5EF4-FFF2-40B4-BE49-F238E27FC236}">
                <a16:creationId xmlns:a16="http://schemas.microsoft.com/office/drawing/2014/main" id="{3D112226-0402-8533-12AF-599C66FF3D78}"/>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3366420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95400"/>
            <a:ext cx="8229600" cy="4373563"/>
          </a:xfrm>
        </p:spPr>
        <p:txBody>
          <a:bodyPr/>
          <a:lstStyle/>
          <a:p>
            <a:pPr>
              <a:buNone/>
            </a:pPr>
            <a:r>
              <a:rPr lang="en-US" sz="2800" b="1" dirty="0"/>
              <a:t>Prerequisites:</a:t>
            </a:r>
            <a:endParaRPr lang="en-US" sz="2200" dirty="0"/>
          </a:p>
          <a:p>
            <a:r>
              <a:rPr lang="en-US" sz="2200" dirty="0"/>
              <a:t> Statistics.</a:t>
            </a:r>
          </a:p>
          <a:p>
            <a:r>
              <a:rPr lang="en-US" sz="2200" dirty="0"/>
              <a:t>Linear Algebra.</a:t>
            </a:r>
          </a:p>
          <a:p>
            <a:r>
              <a:rPr lang="en-US" sz="2200" dirty="0"/>
              <a:t>Calculus.</a:t>
            </a:r>
          </a:p>
          <a:p>
            <a:r>
              <a:rPr lang="en-US" sz="2200" dirty="0"/>
              <a:t>Probability.</a:t>
            </a:r>
          </a:p>
          <a:p>
            <a:r>
              <a:rPr lang="en-US" sz="2200" dirty="0"/>
              <a:t>Programming Languages.</a:t>
            </a:r>
          </a:p>
        </p:txBody>
      </p:sp>
      <p:sp>
        <p:nvSpPr>
          <p:cNvPr id="7" name="Title 1"/>
          <p:cNvSpPr txBox="1">
            <a:spLocks/>
          </p:cNvSpPr>
          <p:nvPr/>
        </p:nvSpPr>
        <p:spPr>
          <a:xfrm>
            <a:off x="2115653" y="59511"/>
            <a:ext cx="6360495"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Prerequisite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1000"/>
                                        <p:tgtEl>
                                          <p:spTgt spid="3">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ox(in)">
                                      <p:cBhvr>
                                        <p:cTn id="10" dur="1000"/>
                                        <p:tgtEl>
                                          <p:spTgt spid="3">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ox(in)">
                                      <p:cBhvr>
                                        <p:cTn id="13" dur="1000"/>
                                        <p:tgtEl>
                                          <p:spTgt spid="3">
                                            <p:txEl>
                                              <p:pRg st="3" end="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ox(in)">
                                      <p:cBhvr>
                                        <p:cTn id="16" dur="1000"/>
                                        <p:tgtEl>
                                          <p:spTgt spid="3">
                                            <p:txEl>
                                              <p:pRg st="4" end="4"/>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ox(in)">
                                      <p:cBhvr>
                                        <p:cTn id="19"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942392"/>
          </a:xfrm>
        </p:spPr>
        <p:txBody>
          <a:bodyPr>
            <a:normAutofit/>
          </a:bodyPr>
          <a:lstStyle/>
          <a:p>
            <a:pPr marL="0" indent="0">
              <a:buNone/>
            </a:pPr>
            <a:r>
              <a:rPr lang="en-US" sz="2200" b="1" dirty="0">
                <a:latin typeface="Times New Roman" panose="02020603050405020304" pitchFamily="18" charset="0"/>
                <a:cs typeface="Times New Roman" panose="02020603050405020304" pitchFamily="18" charset="0"/>
              </a:rPr>
              <a:t>Issues in Decision Tree: </a:t>
            </a:r>
          </a:p>
          <a:p>
            <a:r>
              <a:rPr lang="en-US" sz="2000" dirty="0">
                <a:latin typeface="Times New Roman" panose="02020603050405020304" pitchFamily="18" charset="0"/>
                <a:cs typeface="Times New Roman" panose="02020603050405020304" pitchFamily="18" charset="0"/>
              </a:rPr>
              <a:t>The common problem with Decision trees, especially having a table full of columns, they fit a lot.</a:t>
            </a:r>
          </a:p>
          <a:p>
            <a:r>
              <a:rPr lang="en-US" sz="2000" dirty="0">
                <a:latin typeface="Times New Roman" panose="02020603050405020304" pitchFamily="18" charset="0"/>
                <a:cs typeface="Times New Roman" panose="02020603050405020304" pitchFamily="18" charset="0"/>
              </a:rPr>
              <a:t>Sometimes it looks like the tree memorized the training data set. </a:t>
            </a:r>
          </a:p>
          <a:p>
            <a:r>
              <a:rPr lang="en-US" sz="2000" dirty="0">
                <a:latin typeface="Times New Roman" panose="02020603050405020304" pitchFamily="18" charset="0"/>
                <a:cs typeface="Times New Roman" panose="02020603050405020304" pitchFamily="18" charset="0"/>
              </a:rPr>
              <a:t>If there is no limit set on a decision tree, it will give you 100% accuracy on the training data set because in the worse case it will end up making 1 leaf for each observation. </a:t>
            </a:r>
          </a:p>
          <a:p>
            <a:r>
              <a:rPr lang="en-US" sz="2000" dirty="0">
                <a:latin typeface="Times New Roman" panose="02020603050405020304" pitchFamily="18" charset="0"/>
                <a:cs typeface="Times New Roman" panose="02020603050405020304" pitchFamily="18" charset="0"/>
              </a:rPr>
              <a:t>Thus this affects the accuracy when predicting samples that are not part of the training set.</a:t>
            </a:r>
          </a:p>
          <a:p>
            <a:r>
              <a:rPr lang="en-US" sz="2000" dirty="0">
                <a:latin typeface="Times New Roman" panose="02020603050405020304" pitchFamily="18" charset="0"/>
                <a:cs typeface="Times New Roman" panose="02020603050405020304" pitchFamily="18" charset="0"/>
              </a:rPr>
              <a:t>Here are two ways to remove overfitting:</a:t>
            </a:r>
          </a:p>
          <a:p>
            <a:pPr lvl="1">
              <a:buFont typeface="+mj-lt"/>
              <a:buAutoNum type="arabicPeriod"/>
            </a:pPr>
            <a:r>
              <a:rPr lang="en-US" sz="2000" dirty="0">
                <a:latin typeface="Times New Roman" panose="02020603050405020304" pitchFamily="18" charset="0"/>
                <a:cs typeface="Times New Roman" panose="02020603050405020304" pitchFamily="18" charset="0"/>
              </a:rPr>
              <a:t>Pruning Decision Trees. </a:t>
            </a:r>
          </a:p>
          <a:p>
            <a:pPr lvl="1">
              <a:buFont typeface="+mj-lt"/>
              <a:buAutoNum type="arabicPeriod"/>
            </a:pPr>
            <a:r>
              <a:rPr lang="en-US" sz="2000" dirty="0">
                <a:latin typeface="Times New Roman" panose="02020603050405020304" pitchFamily="18" charset="0"/>
                <a:cs typeface="Times New Roman" panose="02020603050405020304" pitchFamily="18" charset="0"/>
              </a:rPr>
              <a:t>Random Forest </a:t>
            </a:r>
          </a:p>
          <a:p>
            <a:pPr marL="287020" indent="-27432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endParaRPr lang="en-US" sz="2000" dirty="0"/>
          </a:p>
        </p:txBody>
      </p:sp>
      <p:sp>
        <p:nvSpPr>
          <p:cNvPr id="2" name="Title 1">
            <a:extLst>
              <a:ext uri="{FF2B5EF4-FFF2-40B4-BE49-F238E27FC236}">
                <a16:creationId xmlns:a16="http://schemas.microsoft.com/office/drawing/2014/main" id="{5CEB2B3D-C0B9-FB23-6F6E-6562F8CD3564}"/>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11971992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IN" sz="2200" b="1" dirty="0">
                <a:latin typeface="Times New Roman" panose="02020603050405020304" pitchFamily="18" charset="0"/>
                <a:cs typeface="Times New Roman" panose="02020603050405020304" pitchFamily="18" charset="0"/>
              </a:rPr>
              <a:t>Pruning Decision Trees:</a:t>
            </a:r>
            <a:endParaRPr lang="en-US" sz="2200" dirty="0">
              <a:latin typeface="Times New Roman" panose="02020603050405020304" pitchFamily="18" charset="0"/>
              <a:cs typeface="Times New Roman" panose="02020603050405020304" pitchFamily="18" charset="0"/>
            </a:endParaRPr>
          </a:p>
          <a:p>
            <a:pPr marL="287020" indent="-274320">
              <a:lnSpc>
                <a:spcPct val="150000"/>
              </a:lnSpc>
              <a:spcBef>
                <a:spcPts val="95"/>
              </a:spcBef>
              <a:buClr>
                <a:schemeClr val="tx1"/>
              </a:buClr>
              <a:buSzPct val="93181"/>
              <a:tabLst>
                <a:tab pos="286385" algn="l"/>
                <a:tab pos="287020" algn="l"/>
              </a:tabLst>
            </a:pPr>
            <a:r>
              <a:rPr lang="en-US" sz="2000" dirty="0">
                <a:latin typeface="Times New Roman" panose="02020603050405020304" pitchFamily="18" charset="0"/>
                <a:cs typeface="Times New Roman" panose="02020603050405020304" pitchFamily="18" charset="0"/>
              </a:rPr>
              <a:t>In </a:t>
            </a:r>
            <a:r>
              <a:rPr lang="en-US" sz="2000" b="1" dirty="0">
                <a:latin typeface="Times New Roman" panose="02020603050405020304" pitchFamily="18" charset="0"/>
                <a:cs typeface="Times New Roman" panose="02020603050405020304" pitchFamily="18" charset="0"/>
              </a:rPr>
              <a:t>pruning</a:t>
            </a:r>
            <a:r>
              <a:rPr lang="en-US" sz="2000" dirty="0">
                <a:latin typeface="Times New Roman" panose="02020603050405020304" pitchFamily="18" charset="0"/>
                <a:cs typeface="Times New Roman" panose="02020603050405020304" pitchFamily="18" charset="0"/>
              </a:rPr>
              <a:t>, you trim off the branches of the tree, i.e., remove the decision nodes starting from the leaf node such that the overall accuracy is not disturbed. </a:t>
            </a:r>
          </a:p>
          <a:p>
            <a:pPr marL="287020" indent="-274320">
              <a:lnSpc>
                <a:spcPct val="150000"/>
              </a:lnSpc>
              <a:spcBef>
                <a:spcPts val="95"/>
              </a:spcBef>
              <a:buClr>
                <a:schemeClr val="tx1"/>
              </a:buClr>
              <a:buSzPct val="93181"/>
              <a:tabLst>
                <a:tab pos="286385" algn="l"/>
                <a:tab pos="287020" algn="l"/>
              </a:tabLst>
            </a:pPr>
            <a:r>
              <a:rPr lang="en-US" sz="2000" dirty="0">
                <a:latin typeface="Times New Roman" panose="02020603050405020304" pitchFamily="18" charset="0"/>
                <a:cs typeface="Times New Roman" panose="02020603050405020304" pitchFamily="18" charset="0"/>
              </a:rPr>
              <a:t>This is done by segregating the actual training set into two sets: training data set, D and validation data set, V. </a:t>
            </a:r>
          </a:p>
          <a:p>
            <a:pPr marL="287020" indent="-274320">
              <a:lnSpc>
                <a:spcPct val="150000"/>
              </a:lnSpc>
              <a:spcBef>
                <a:spcPts val="95"/>
              </a:spcBef>
              <a:buClr>
                <a:schemeClr val="tx1"/>
              </a:buClr>
              <a:buSzPct val="93181"/>
              <a:tabLst>
                <a:tab pos="286385" algn="l"/>
                <a:tab pos="287020" algn="l"/>
              </a:tabLst>
            </a:pPr>
            <a:r>
              <a:rPr lang="en-US" sz="2000" dirty="0">
                <a:latin typeface="Times New Roman" panose="02020603050405020304" pitchFamily="18" charset="0"/>
                <a:cs typeface="Times New Roman" panose="02020603050405020304" pitchFamily="18" charset="0"/>
              </a:rPr>
              <a:t>Prepare the decision tree using the segregated training data set, D. </a:t>
            </a:r>
          </a:p>
          <a:p>
            <a:pPr marL="287020" indent="-274320">
              <a:lnSpc>
                <a:spcPct val="150000"/>
              </a:lnSpc>
              <a:spcBef>
                <a:spcPts val="95"/>
              </a:spcBef>
              <a:buClr>
                <a:schemeClr val="tx1"/>
              </a:buClr>
              <a:buSzPct val="93181"/>
              <a:tabLst>
                <a:tab pos="286385" algn="l"/>
                <a:tab pos="287020" algn="l"/>
              </a:tabLst>
            </a:pPr>
            <a:r>
              <a:rPr lang="en-US" sz="2000" dirty="0">
                <a:latin typeface="Times New Roman" panose="02020603050405020304" pitchFamily="18" charset="0"/>
                <a:cs typeface="Times New Roman" panose="02020603050405020304" pitchFamily="18" charset="0"/>
              </a:rPr>
              <a:t>Then continue trimming the tree accordingly to optimize the accuracy of the validation data set, V.</a:t>
            </a:r>
          </a:p>
        </p:txBody>
      </p:sp>
      <p:sp>
        <p:nvSpPr>
          <p:cNvPr id="2" name="Title 1">
            <a:extLst>
              <a:ext uri="{FF2B5EF4-FFF2-40B4-BE49-F238E27FC236}">
                <a16:creationId xmlns:a16="http://schemas.microsoft.com/office/drawing/2014/main" id="{542F97AA-0E72-1E41-0632-97E30FB1F635}"/>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37076458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FADAB337-FF65-4527-AA5F-006E6BB2762E}"/>
              </a:ext>
            </a:extLst>
          </p:cNvPr>
          <p:cNvPicPr>
            <a:picLocks noGrp="1" noChangeAspect="1"/>
          </p:cNvPicPr>
          <p:nvPr>
            <p:ph idx="1"/>
          </p:nvPr>
        </p:nvPicPr>
        <p:blipFill>
          <a:blip r:embed="rId2"/>
          <a:stretch>
            <a:fillRect/>
          </a:stretch>
        </p:blipFill>
        <p:spPr>
          <a:xfrm>
            <a:off x="1081874" y="1185863"/>
            <a:ext cx="7437451" cy="4602162"/>
          </a:xfrm>
        </p:spPr>
      </p:pic>
      <p:sp>
        <p:nvSpPr>
          <p:cNvPr id="2" name="Title 1">
            <a:extLst>
              <a:ext uri="{FF2B5EF4-FFF2-40B4-BE49-F238E27FC236}">
                <a16:creationId xmlns:a16="http://schemas.microsoft.com/office/drawing/2014/main" id="{066F661C-7DB3-F6D6-7E49-DC5C3BAE6686}"/>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37650349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F4747DDF-917E-41D9-A50C-C357622FBF98}"/>
              </a:ext>
            </a:extLst>
          </p:cNvPr>
          <p:cNvPicPr>
            <a:picLocks noGrp="1" noChangeAspect="1"/>
          </p:cNvPicPr>
          <p:nvPr>
            <p:ph idx="1"/>
          </p:nvPr>
        </p:nvPicPr>
        <p:blipFill>
          <a:blip r:embed="rId2"/>
          <a:stretch>
            <a:fillRect/>
          </a:stretch>
        </p:blipFill>
        <p:spPr>
          <a:xfrm>
            <a:off x="917252" y="1185863"/>
            <a:ext cx="7766696" cy="4602162"/>
          </a:xfrm>
        </p:spPr>
      </p:pic>
      <p:sp>
        <p:nvSpPr>
          <p:cNvPr id="2" name="Title 1">
            <a:extLst>
              <a:ext uri="{FF2B5EF4-FFF2-40B4-BE49-F238E27FC236}">
                <a16:creationId xmlns:a16="http://schemas.microsoft.com/office/drawing/2014/main" id="{5D833D1B-C311-0F5A-3B75-0057FDC1FE35}"/>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5089857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AE6A87B6-9613-430B-B297-93EC88A6C738}"/>
              </a:ext>
            </a:extLst>
          </p:cNvPr>
          <p:cNvPicPr>
            <a:picLocks noGrp="1" noChangeAspect="1"/>
          </p:cNvPicPr>
          <p:nvPr>
            <p:ph idx="1"/>
          </p:nvPr>
        </p:nvPicPr>
        <p:blipFill>
          <a:blip r:embed="rId2"/>
          <a:stretch>
            <a:fillRect/>
          </a:stretch>
        </p:blipFill>
        <p:spPr>
          <a:xfrm>
            <a:off x="609600" y="2745824"/>
            <a:ext cx="8229600" cy="1058887"/>
          </a:xfrm>
        </p:spPr>
      </p:pic>
      <p:sp>
        <p:nvSpPr>
          <p:cNvPr id="2" name="Title 1">
            <a:extLst>
              <a:ext uri="{FF2B5EF4-FFF2-40B4-BE49-F238E27FC236}">
                <a16:creationId xmlns:a16="http://schemas.microsoft.com/office/drawing/2014/main" id="{F62D3654-A81D-8A5C-C7F8-1FEA7D046820}"/>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1293195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065EFF3A-B6FB-41E3-AEC4-A35813EDC6AD}"/>
              </a:ext>
            </a:extLst>
          </p:cNvPr>
          <p:cNvPicPr>
            <a:picLocks noGrp="1" noChangeAspect="1"/>
          </p:cNvPicPr>
          <p:nvPr>
            <p:ph idx="1"/>
          </p:nvPr>
        </p:nvPicPr>
        <p:blipFill>
          <a:blip r:embed="rId2"/>
          <a:stretch>
            <a:fillRect/>
          </a:stretch>
        </p:blipFill>
        <p:spPr>
          <a:xfrm>
            <a:off x="1529988" y="1245393"/>
            <a:ext cx="5785212" cy="4602162"/>
          </a:xfrm>
        </p:spPr>
      </p:pic>
      <p:sp>
        <p:nvSpPr>
          <p:cNvPr id="2" name="Title 1">
            <a:extLst>
              <a:ext uri="{FF2B5EF4-FFF2-40B4-BE49-F238E27FC236}">
                <a16:creationId xmlns:a16="http://schemas.microsoft.com/office/drawing/2014/main" id="{4C7A61E7-3B47-E06B-7648-787E728FEAB6}"/>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8993080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3C39FE66-D14D-4302-BD63-0BD20ED59B64}"/>
              </a:ext>
            </a:extLst>
          </p:cNvPr>
          <p:cNvPicPr>
            <a:picLocks noGrp="1" noChangeAspect="1"/>
          </p:cNvPicPr>
          <p:nvPr>
            <p:ph idx="1"/>
          </p:nvPr>
        </p:nvPicPr>
        <p:blipFill>
          <a:blip r:embed="rId2"/>
          <a:stretch>
            <a:fillRect/>
          </a:stretch>
        </p:blipFill>
        <p:spPr>
          <a:xfrm>
            <a:off x="1524000" y="690880"/>
            <a:ext cx="6242863" cy="5725377"/>
          </a:xfrm>
        </p:spPr>
      </p:pic>
      <p:sp>
        <p:nvSpPr>
          <p:cNvPr id="2" name="Title 1">
            <a:extLst>
              <a:ext uri="{FF2B5EF4-FFF2-40B4-BE49-F238E27FC236}">
                <a16:creationId xmlns:a16="http://schemas.microsoft.com/office/drawing/2014/main" id="{06B657F1-0101-0191-CDDC-C9E03321E33F}"/>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8661124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3462910-7E34-4997-8261-26CFBB3759C9}"/>
              </a:ext>
            </a:extLst>
          </p:cNvPr>
          <p:cNvPicPr>
            <a:picLocks noGrp="1" noChangeAspect="1"/>
          </p:cNvPicPr>
          <p:nvPr>
            <p:ph idx="1"/>
          </p:nvPr>
        </p:nvPicPr>
        <p:blipFill>
          <a:blip r:embed="rId2"/>
          <a:stretch>
            <a:fillRect/>
          </a:stretch>
        </p:blipFill>
        <p:spPr>
          <a:xfrm>
            <a:off x="685800" y="1345313"/>
            <a:ext cx="8229600" cy="4283262"/>
          </a:xfrm>
        </p:spPr>
      </p:pic>
      <p:sp>
        <p:nvSpPr>
          <p:cNvPr id="2" name="Title 1">
            <a:extLst>
              <a:ext uri="{FF2B5EF4-FFF2-40B4-BE49-F238E27FC236}">
                <a16:creationId xmlns:a16="http://schemas.microsoft.com/office/drawing/2014/main" id="{17CD0E4D-653E-CAA7-9D1B-6BBF5B465632}"/>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6366529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4D0EFA2A-5E42-45DD-813F-55E86C73A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40" y="1161637"/>
            <a:ext cx="8894519" cy="3702553"/>
          </a:xfrm>
          <a:prstGeom prst="rect">
            <a:avLst/>
          </a:prstGeom>
        </p:spPr>
      </p:pic>
      <p:sp>
        <p:nvSpPr>
          <p:cNvPr id="11" name="TextBox 10">
            <a:extLst>
              <a:ext uri="{FF2B5EF4-FFF2-40B4-BE49-F238E27FC236}">
                <a16:creationId xmlns:a16="http://schemas.microsoft.com/office/drawing/2014/main" id="{14E547D4-EBC5-41E6-9CAE-95BF3B739629}"/>
              </a:ext>
            </a:extLst>
          </p:cNvPr>
          <p:cNvSpPr txBox="1"/>
          <p:nvPr/>
        </p:nvSpPr>
        <p:spPr>
          <a:xfrm>
            <a:off x="650240" y="5032114"/>
            <a:ext cx="8077200"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 the above diagram, the ‘Age’ attribute in the left-hand side of the tree has been pruned as it has more importance on the right-hand side of the tree, hence removing overfitting.</a:t>
            </a:r>
            <a:endParaRPr lang="en-IN"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B9288AC1-74EC-2622-EEF5-813FEF3152FB}"/>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7073811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1185357"/>
            <a:ext cx="8229600" cy="4602163"/>
          </a:xfrm>
        </p:spPr>
        <p:txBody>
          <a:bodyPr>
            <a:normAutofit/>
          </a:bodyPr>
          <a:lstStyle/>
          <a:p>
            <a:pPr marL="0" indent="0">
              <a:buNone/>
            </a:pPr>
            <a:r>
              <a:rPr lang="en-US" sz="2000" b="1" dirty="0"/>
              <a:t>Ra</a:t>
            </a:r>
            <a:r>
              <a:rPr lang="en-US" sz="2200" b="1" dirty="0">
                <a:latin typeface="Times New Roman" panose="02020603050405020304" pitchFamily="18" charset="0"/>
                <a:cs typeface="Times New Roman" panose="02020603050405020304" pitchFamily="18" charset="0"/>
              </a:rPr>
              <a:t>ndom Forest</a:t>
            </a:r>
          </a:p>
          <a:p>
            <a:r>
              <a:rPr lang="en-US" sz="2000" dirty="0">
                <a:latin typeface="Times New Roman" panose="02020603050405020304" pitchFamily="18" charset="0"/>
                <a:cs typeface="Times New Roman" panose="02020603050405020304" pitchFamily="18" charset="0"/>
              </a:rPr>
              <a:t>Random Forest is an example of ensemble learning, in which we combine multiple machine learning algorithms to obtain better predictive performance.</a:t>
            </a:r>
          </a:p>
          <a:p>
            <a:endParaRPr lang="en-US" sz="2000" b="1" dirty="0"/>
          </a:p>
          <a:p>
            <a:pPr marL="0" indent="0">
              <a:buNone/>
            </a:pPr>
            <a:r>
              <a:rPr lang="en-US" sz="2200" b="1" dirty="0">
                <a:latin typeface="Times New Roman" panose="02020603050405020304" pitchFamily="18" charset="0"/>
                <a:cs typeface="Times New Roman" panose="02020603050405020304" pitchFamily="18" charset="0"/>
              </a:rPr>
              <a:t>Why the name “Random”?</a:t>
            </a:r>
            <a:endParaRPr lang="en-US" sz="22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Two key concepts that give it the name random:</a:t>
            </a:r>
          </a:p>
          <a:p>
            <a:pPr>
              <a:buFont typeface="+mj-lt"/>
              <a:buAutoNum type="arabicPeriod"/>
            </a:pPr>
            <a:r>
              <a:rPr lang="en-US" sz="2000" dirty="0">
                <a:latin typeface="Times New Roman" panose="02020603050405020304" pitchFamily="18" charset="0"/>
                <a:cs typeface="Times New Roman" panose="02020603050405020304" pitchFamily="18" charset="0"/>
              </a:rPr>
              <a:t>A random sampling of training data set when building trees. </a:t>
            </a:r>
          </a:p>
          <a:p>
            <a:pPr>
              <a:buFont typeface="+mj-lt"/>
              <a:buAutoNum type="arabicPeriod"/>
            </a:pPr>
            <a:r>
              <a:rPr lang="en-US" sz="2000" dirty="0">
                <a:latin typeface="Times New Roman" panose="02020603050405020304" pitchFamily="18" charset="0"/>
                <a:cs typeface="Times New Roman" panose="02020603050405020304" pitchFamily="18" charset="0"/>
              </a:rPr>
              <a:t>Random subsets of features considered when splitting nodes.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 technique known as bagging is used to create an ensemble of trees where multiple training sets are generated with replacement</a:t>
            </a:r>
            <a:r>
              <a:rPr lang="en-US" sz="2000" dirty="0"/>
              <a:t>.</a:t>
            </a:r>
          </a:p>
          <a:p>
            <a:pPr marL="287020" indent="-27432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endParaRPr lang="en-US" sz="2000" dirty="0"/>
          </a:p>
        </p:txBody>
      </p:sp>
      <p:sp>
        <p:nvSpPr>
          <p:cNvPr id="2" name="Title 1">
            <a:extLst>
              <a:ext uri="{FF2B5EF4-FFF2-40B4-BE49-F238E27FC236}">
                <a16:creationId xmlns:a16="http://schemas.microsoft.com/office/drawing/2014/main" id="{1C9C3283-AC19-91E8-60F7-BF60800DBB75}"/>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1533129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115653" y="59511"/>
            <a:ext cx="6360495"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Brief Introduction to Subject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
        <p:nvSpPr>
          <p:cNvPr id="3" name="Content Placeholder 2">
            <a:extLst>
              <a:ext uri="{FF2B5EF4-FFF2-40B4-BE49-F238E27FC236}">
                <a16:creationId xmlns:a16="http://schemas.microsoft.com/office/drawing/2014/main" id="{7FFDD628-DD02-48C1-D4D7-4B1FD6B1BDFD}"/>
              </a:ext>
            </a:extLst>
          </p:cNvPr>
          <p:cNvSpPr>
            <a:spLocks noGrp="1"/>
          </p:cNvSpPr>
          <p:nvPr>
            <p:ph idx="1"/>
          </p:nvPr>
        </p:nvSpPr>
        <p:spPr>
          <a:xfrm>
            <a:off x="457200" y="1204784"/>
            <a:ext cx="8229600" cy="4525963"/>
          </a:xfrm>
        </p:spPr>
        <p:txBody>
          <a:bodyPr/>
          <a:lstStyle/>
          <a:p>
            <a:r>
              <a:rPr lang="en-US" sz="2200" b="1" dirty="0"/>
              <a:t>Supervised Learning:</a:t>
            </a:r>
          </a:p>
          <a:p>
            <a:pPr marL="0" indent="0">
              <a:buNone/>
            </a:pPr>
            <a:r>
              <a:rPr lang="en-US" sz="2200" dirty="0"/>
              <a:t> A machine learning approach where algorithms learn from labeled data to make predictions or classify new, unseen data. Trained on input-output pairs, models learn to map inputs to correct outputs, enabling accurate predictions and decisions.</a:t>
            </a:r>
          </a:p>
          <a:p>
            <a:pPr marL="0" indent="0">
              <a:buNone/>
            </a:pPr>
            <a:endParaRPr lang="en-US" sz="2200" dirty="0">
              <a:hlinkClick r:id="rId2"/>
            </a:endParaRPr>
          </a:p>
          <a:p>
            <a:pPr marL="0" indent="0">
              <a:buNone/>
            </a:pPr>
            <a:r>
              <a:rPr lang="en-US" sz="2200" dirty="0">
                <a:hlinkClick r:id="rId2"/>
              </a:rPr>
              <a:t>https://www.youtube.com/watch?v=LKlOH8OLLcw&amp;pp=ygUnc3VwZXJ2aXNlZCBsZWFybmluZyBpbiBtYWNoaW5lIGxlYXJuaW5n</a:t>
            </a:r>
            <a:endParaRPr lang="en-US" sz="2200" dirty="0"/>
          </a:p>
        </p:txBody>
      </p:sp>
    </p:spTree>
    <p:extLst>
      <p:ext uri="{BB962C8B-B14F-4D97-AF65-F5344CB8AC3E}">
        <p14:creationId xmlns:p14="http://schemas.microsoft.com/office/powerpoint/2010/main" val="35660670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85800" y="850804"/>
            <a:ext cx="8229600" cy="2386670"/>
          </a:xfrm>
        </p:spPr>
        <p:txBody>
          <a:bodyPr>
            <a:normAutofit/>
          </a:bodyPr>
          <a:lstStyle/>
          <a:p>
            <a:pPr marL="287020" indent="-274320">
              <a:lnSpc>
                <a:spcPct val="100000"/>
              </a:lnSpc>
              <a:spcBef>
                <a:spcPts val="95"/>
              </a:spcBef>
              <a:buClr>
                <a:schemeClr val="tx1"/>
              </a:buClr>
              <a:buSzPct val="93181"/>
              <a:tabLst>
                <a:tab pos="286385" algn="l"/>
                <a:tab pos="287020" algn="l"/>
              </a:tabLst>
            </a:pPr>
            <a:r>
              <a:rPr lang="en-US" sz="2200" dirty="0">
                <a:latin typeface="Times New Roman" panose="02020603050405020304" pitchFamily="18" charset="0"/>
                <a:cs typeface="Times New Roman" panose="02020603050405020304" pitchFamily="18" charset="0"/>
              </a:rPr>
              <a:t>In the bagging technique, a data set is divided into </a:t>
            </a:r>
            <a:r>
              <a:rPr lang="en-US" sz="2200" b="1" dirty="0">
                <a:latin typeface="Times New Roman" panose="02020603050405020304" pitchFamily="18" charset="0"/>
                <a:cs typeface="Times New Roman" panose="02020603050405020304" pitchFamily="18" charset="0"/>
              </a:rPr>
              <a:t>N</a:t>
            </a:r>
            <a:r>
              <a:rPr lang="en-US" sz="2200" dirty="0">
                <a:latin typeface="Times New Roman" panose="02020603050405020304" pitchFamily="18" charset="0"/>
                <a:cs typeface="Times New Roman" panose="02020603050405020304" pitchFamily="18" charset="0"/>
              </a:rPr>
              <a:t> samples using randomized sampling. </a:t>
            </a:r>
          </a:p>
          <a:p>
            <a:pPr marL="287020" indent="-274320">
              <a:lnSpc>
                <a:spcPct val="100000"/>
              </a:lnSpc>
              <a:spcBef>
                <a:spcPts val="95"/>
              </a:spcBef>
              <a:buClr>
                <a:schemeClr val="tx1"/>
              </a:buClr>
              <a:buSzPct val="93181"/>
              <a:tabLst>
                <a:tab pos="286385" algn="l"/>
                <a:tab pos="287020" algn="l"/>
              </a:tabLst>
            </a:pPr>
            <a:r>
              <a:rPr lang="en-US" sz="2200" dirty="0">
                <a:latin typeface="Times New Roman" panose="02020603050405020304" pitchFamily="18" charset="0"/>
                <a:cs typeface="Times New Roman" panose="02020603050405020304" pitchFamily="18" charset="0"/>
              </a:rPr>
              <a:t>Then, using a single learning algorithm a model is built on all samples. </a:t>
            </a:r>
          </a:p>
          <a:p>
            <a:pPr marL="287020" indent="-274320">
              <a:lnSpc>
                <a:spcPct val="100000"/>
              </a:lnSpc>
              <a:spcBef>
                <a:spcPts val="95"/>
              </a:spcBef>
              <a:buClr>
                <a:schemeClr val="tx1"/>
              </a:buClr>
              <a:buSzPct val="93181"/>
              <a:tabLst>
                <a:tab pos="286385" algn="l"/>
                <a:tab pos="287020" algn="l"/>
              </a:tabLst>
            </a:pPr>
            <a:r>
              <a:rPr lang="en-US" sz="2200" dirty="0">
                <a:latin typeface="Times New Roman" panose="02020603050405020304" pitchFamily="18" charset="0"/>
                <a:cs typeface="Times New Roman" panose="02020603050405020304" pitchFamily="18" charset="0"/>
              </a:rPr>
              <a:t>Later, the resultant predictions are combined using voting or averaging in parallel.</a:t>
            </a:r>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01981811-99F8-445D-AE8B-357E04E80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4825" y="3231288"/>
            <a:ext cx="4600575" cy="3599248"/>
          </a:xfrm>
          <a:prstGeom prst="rect">
            <a:avLst/>
          </a:prstGeom>
        </p:spPr>
      </p:pic>
      <p:sp>
        <p:nvSpPr>
          <p:cNvPr id="2" name="Title 1">
            <a:extLst>
              <a:ext uri="{FF2B5EF4-FFF2-40B4-BE49-F238E27FC236}">
                <a16:creationId xmlns:a16="http://schemas.microsoft.com/office/drawing/2014/main" id="{D087D301-4EA9-8BD0-1B83-90CD958CB3F0}"/>
              </a:ext>
            </a:extLst>
          </p:cNvPr>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Decision Tree</a:t>
            </a:r>
          </a:p>
        </p:txBody>
      </p:sp>
    </p:spTree>
    <p:extLst>
      <p:ext uri="{BB962C8B-B14F-4D97-AF65-F5344CB8AC3E}">
        <p14:creationId xmlns:p14="http://schemas.microsoft.com/office/powerpoint/2010/main" val="34151329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1724891" y="0"/>
            <a:ext cx="7065818"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Introduction of Machine Learning Approaches</a:t>
            </a:r>
          </a:p>
        </p:txBody>
      </p:sp>
      <p:sp>
        <p:nvSpPr>
          <p:cNvPr id="8" name="Content Placeholder 2"/>
          <p:cNvSpPr>
            <a:spLocks noGrp="1"/>
          </p:cNvSpPr>
          <p:nvPr>
            <p:ph idx="1"/>
          </p:nvPr>
        </p:nvSpPr>
        <p:spPr>
          <a:xfrm>
            <a:off x="533400" y="1143000"/>
            <a:ext cx="8229600" cy="4525963"/>
          </a:xfrm>
        </p:spPr>
        <p:txBody>
          <a:bodyPr/>
          <a:lstStyle/>
          <a:p>
            <a:pPr marL="0" indent="0">
              <a:buNone/>
            </a:pPr>
            <a:r>
              <a:rPr lang="en-US" sz="2200" b="1" dirty="0"/>
              <a:t>A Neural Network</a:t>
            </a:r>
          </a:p>
          <a:p>
            <a:pPr marL="0" indent="0">
              <a:buNone/>
            </a:pPr>
            <a:endParaRPr lang="en-US" sz="2200" b="1" dirty="0"/>
          </a:p>
          <a:p>
            <a:r>
              <a:rPr lang="en-US" sz="2000" dirty="0">
                <a:latin typeface="Times New Roman" panose="02020603050405020304" pitchFamily="18" charset="0"/>
                <a:cs typeface="Times New Roman" panose="02020603050405020304" pitchFamily="18" charset="0"/>
              </a:rPr>
              <a:t>A neural network is a processing device, either an algorithm or an actual hardware, whose design was inspired by the design and functioning of animal brains and components thereof.</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neural networks have ability to learn by example, which makes them very flexible and powerful.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These networks are also well suited  for real-time systems because of their fast response and computational times which are because of their parallel architecture. </a:t>
            </a:r>
          </a:p>
        </p:txBody>
      </p:sp>
    </p:spTree>
    <p:extLst>
      <p:ext uri="{BB962C8B-B14F-4D97-AF65-F5344CB8AC3E}">
        <p14:creationId xmlns:p14="http://schemas.microsoft.com/office/powerpoint/2010/main" val="6705099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lgn="just">
              <a:buNone/>
            </a:pPr>
            <a:r>
              <a:rPr lang="en-US" sz="2200" b="1" dirty="0">
                <a:latin typeface="Times New Roman" panose="02020603050405020304" pitchFamily="18" charset="0"/>
                <a:cs typeface="Times New Roman" panose="02020603050405020304" pitchFamily="18" charset="0"/>
              </a:rPr>
              <a:t>Artificial Neural Network: Definition:</a:t>
            </a:r>
          </a:p>
          <a:p>
            <a:pPr algn="just"/>
            <a:r>
              <a:rPr lang="en-US" sz="2000" dirty="0">
                <a:latin typeface="Times New Roman" panose="02020603050405020304" pitchFamily="18" charset="0"/>
                <a:cs typeface="Times New Roman" panose="02020603050405020304" pitchFamily="18" charset="0"/>
              </a:rPr>
              <a:t>An artificial neural network (ANN) may be defined as an information processing model that is inspired by the way biological nervous systems, such as the brain, process information.</a:t>
            </a:r>
          </a:p>
          <a:p>
            <a:pPr algn="just"/>
            <a:r>
              <a:rPr lang="en-US" sz="2000" dirty="0">
                <a:latin typeface="Times New Roman" panose="02020603050405020304" pitchFamily="18" charset="0"/>
                <a:cs typeface="Times New Roman" panose="02020603050405020304" pitchFamily="18" charset="0"/>
              </a:rPr>
              <a:t>This model tries to replicate only the most basic functions of the brain.</a:t>
            </a:r>
          </a:p>
          <a:p>
            <a:pPr algn="just"/>
            <a:r>
              <a:rPr lang="en-US" sz="2000" dirty="0">
                <a:latin typeface="Times New Roman" panose="02020603050405020304" pitchFamily="18" charset="0"/>
                <a:cs typeface="Times New Roman" panose="02020603050405020304" pitchFamily="18" charset="0"/>
              </a:rPr>
              <a:t>The key element of ANN is the novel structure of its information processing system. </a:t>
            </a:r>
          </a:p>
          <a:p>
            <a:pPr algn="just"/>
            <a:r>
              <a:rPr lang="en-US" sz="2000" dirty="0">
                <a:latin typeface="Times New Roman" panose="02020603050405020304" pitchFamily="18" charset="0"/>
                <a:cs typeface="Times New Roman" panose="02020603050405020304" pitchFamily="18" charset="0"/>
              </a:rPr>
              <a:t>An ANN is composed of a large number of highly interconnected processing elements (neurons) working in unison to solve specific problems.</a:t>
            </a:r>
          </a:p>
          <a:p>
            <a:pPr algn="just"/>
            <a:r>
              <a:rPr lang="en-US" sz="2000" dirty="0">
                <a:latin typeface="Times New Roman" panose="02020603050405020304" pitchFamily="18" charset="0"/>
                <a:cs typeface="Times New Roman" panose="02020603050405020304" pitchFamily="18" charset="0"/>
              </a:rPr>
              <a:t>Artificial neural networks, like people, learn by example.</a:t>
            </a:r>
            <a:endParaRPr lang="en-US" sz="2000" b="1"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0253EB8C-FEAE-6385-2B33-1E9CBDA74405}"/>
              </a:ext>
            </a:extLst>
          </p:cNvPr>
          <p:cNvSpPr txBox="1">
            <a:spLocks/>
          </p:cNvSpPr>
          <p:nvPr/>
        </p:nvSpPr>
        <p:spPr>
          <a:xfrm>
            <a:off x="1724891" y="0"/>
            <a:ext cx="7065818"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Introduction of Machine Learning Approaches</a:t>
            </a:r>
          </a:p>
        </p:txBody>
      </p:sp>
    </p:spTree>
    <p:extLst>
      <p:ext uri="{BB962C8B-B14F-4D97-AF65-F5344CB8AC3E}">
        <p14:creationId xmlns:p14="http://schemas.microsoft.com/office/powerpoint/2010/main" val="37668288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r>
              <a:rPr lang="en-US" sz="2200" b="1" dirty="0">
                <a:latin typeface="Times New Roman" panose="02020603050405020304" pitchFamily="18" charset="0"/>
                <a:cs typeface="Times New Roman" panose="02020603050405020304" pitchFamily="18" charset="0"/>
              </a:rPr>
              <a:t>Advantages of Neural Networks:</a:t>
            </a:r>
          </a:p>
          <a:p>
            <a:pPr marL="0" indent="0">
              <a:buNone/>
            </a:pPr>
            <a:endParaRPr lang="en-US" sz="2000" b="1" dirty="0"/>
          </a:p>
          <a:p>
            <a:r>
              <a:rPr lang="en-US" sz="2000" b="1" i="1" dirty="0">
                <a:latin typeface="Times New Roman" panose="02020603050405020304" pitchFamily="18" charset="0"/>
                <a:cs typeface="Times New Roman" panose="02020603050405020304" pitchFamily="18" charset="0"/>
              </a:rPr>
              <a:t>Adaptive learning: </a:t>
            </a:r>
            <a:r>
              <a:rPr lang="en-US" sz="2000" dirty="0">
                <a:latin typeface="Times New Roman" panose="02020603050405020304" pitchFamily="18" charset="0"/>
                <a:cs typeface="Times New Roman" panose="02020603050405020304" pitchFamily="18" charset="0"/>
              </a:rPr>
              <a:t>An ANN is endowed with the ability to learn how to do tasks based on the data given for training or initial experience.</a:t>
            </a:r>
          </a:p>
          <a:p>
            <a:r>
              <a:rPr lang="en-US" sz="2000" b="1" i="1" dirty="0">
                <a:latin typeface="Times New Roman" panose="02020603050405020304" pitchFamily="18" charset="0"/>
                <a:cs typeface="Times New Roman" panose="02020603050405020304" pitchFamily="18" charset="0"/>
              </a:rPr>
              <a:t>Self-organization: </a:t>
            </a:r>
            <a:r>
              <a:rPr lang="en-US" sz="2000" dirty="0">
                <a:latin typeface="Times New Roman" panose="02020603050405020304" pitchFamily="18" charset="0"/>
                <a:cs typeface="Times New Roman" panose="02020603050405020304" pitchFamily="18" charset="0"/>
              </a:rPr>
              <a:t>An ANN can create its own organization or representation of the information it receives during learning time.</a:t>
            </a:r>
          </a:p>
          <a:p>
            <a:r>
              <a:rPr lang="en-US" sz="2000" b="1" i="1" dirty="0"/>
              <a:t>Real</a:t>
            </a:r>
            <a:r>
              <a:rPr lang="en-US" sz="2000" b="1" i="1" dirty="0">
                <a:latin typeface="Times New Roman" panose="02020603050405020304" pitchFamily="18" charset="0"/>
                <a:cs typeface="Times New Roman" panose="02020603050405020304" pitchFamily="18" charset="0"/>
              </a:rPr>
              <a:t>-time operation: </a:t>
            </a:r>
            <a:r>
              <a:rPr lang="en-US" sz="2000" dirty="0">
                <a:latin typeface="Times New Roman" panose="02020603050405020304" pitchFamily="18" charset="0"/>
                <a:cs typeface="Times New Roman" panose="02020603050405020304" pitchFamily="18" charset="0"/>
              </a:rPr>
              <a:t>ANN computations may be carried out in parallel. Special hardware devices are being designed and manufactured to rake advantage of this capability of ANNs</a:t>
            </a:r>
            <a:r>
              <a:rPr lang="en-US" sz="2000" dirty="0"/>
              <a:t>.</a:t>
            </a:r>
          </a:p>
          <a:p>
            <a:r>
              <a:rPr lang="en-US" sz="2000" b="1" i="1" dirty="0">
                <a:latin typeface="Times New Roman" panose="02020603050405020304" pitchFamily="18" charset="0"/>
                <a:cs typeface="Times New Roman" panose="02020603050405020304" pitchFamily="18" charset="0"/>
              </a:rPr>
              <a:t>Fault tolerance via redundant information coding: </a:t>
            </a:r>
            <a:r>
              <a:rPr lang="en-US" sz="2000" dirty="0">
                <a:latin typeface="Times New Roman" panose="02020603050405020304" pitchFamily="18" charset="0"/>
                <a:cs typeface="Times New Roman" panose="02020603050405020304" pitchFamily="18" charset="0"/>
              </a:rPr>
              <a:t>Partial destruction of a neural network leads to the corresponding degradation of performance. However, some network capabilities may be retrained even after major network damage. </a:t>
            </a:r>
          </a:p>
        </p:txBody>
      </p:sp>
      <p:sp>
        <p:nvSpPr>
          <p:cNvPr id="2" name="Title 1">
            <a:extLst>
              <a:ext uri="{FF2B5EF4-FFF2-40B4-BE49-F238E27FC236}">
                <a16:creationId xmlns:a16="http://schemas.microsoft.com/office/drawing/2014/main" id="{224EC571-193F-E1A4-166D-21D7F705B303}"/>
              </a:ext>
            </a:extLst>
          </p:cNvPr>
          <p:cNvSpPr txBox="1">
            <a:spLocks/>
          </p:cNvSpPr>
          <p:nvPr/>
        </p:nvSpPr>
        <p:spPr>
          <a:xfrm>
            <a:off x="1724891" y="0"/>
            <a:ext cx="7065818"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Introduction of Machine Learning Approaches</a:t>
            </a:r>
          </a:p>
        </p:txBody>
      </p:sp>
    </p:spTree>
    <p:extLst>
      <p:ext uri="{BB962C8B-B14F-4D97-AF65-F5344CB8AC3E}">
        <p14:creationId xmlns:p14="http://schemas.microsoft.com/office/powerpoint/2010/main" val="2161572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270000"/>
            <a:ext cx="7696200" cy="4386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78DE9E7-BB69-1D1A-A084-6945E5D3B4F8}"/>
              </a:ext>
            </a:extLst>
          </p:cNvPr>
          <p:cNvSpPr txBox="1">
            <a:spLocks/>
          </p:cNvSpPr>
          <p:nvPr/>
        </p:nvSpPr>
        <p:spPr>
          <a:xfrm>
            <a:off x="1724891" y="0"/>
            <a:ext cx="7065818"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Introduction of Machine Learning Approaches</a:t>
            </a:r>
          </a:p>
        </p:txBody>
      </p:sp>
    </p:spTree>
    <p:extLst>
      <p:ext uri="{BB962C8B-B14F-4D97-AF65-F5344CB8AC3E}">
        <p14:creationId xmlns:p14="http://schemas.microsoft.com/office/powerpoint/2010/main" val="38769284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r>
              <a:rPr lang="en-US" sz="2200" b="1" dirty="0">
                <a:latin typeface="Times New Roman" panose="02020603050405020304" pitchFamily="18" charset="0"/>
                <a:cs typeface="Times New Roman" panose="02020603050405020304" pitchFamily="18" charset="0"/>
              </a:rPr>
              <a:t>Application Scope of Neural Networks:</a:t>
            </a:r>
          </a:p>
          <a:p>
            <a:pPr algn="just"/>
            <a:r>
              <a:rPr lang="en-US" sz="2000" i="1" dirty="0">
                <a:latin typeface="Times New Roman" panose="02020603050405020304" pitchFamily="18" charset="0"/>
                <a:cs typeface="Times New Roman" panose="02020603050405020304" pitchFamily="18" charset="0"/>
              </a:rPr>
              <a:t>Air traffic control.</a:t>
            </a:r>
          </a:p>
          <a:p>
            <a:pPr algn="just"/>
            <a:r>
              <a:rPr lang="en-US" sz="2000" i="1" dirty="0">
                <a:latin typeface="Times New Roman" panose="02020603050405020304" pitchFamily="18" charset="0"/>
                <a:cs typeface="Times New Roman" panose="02020603050405020304" pitchFamily="18" charset="0"/>
              </a:rPr>
              <a:t>Animal behavior, predator/prey relationships </a:t>
            </a:r>
            <a:r>
              <a:rPr lang="en-US" sz="2000" dirty="0">
                <a:latin typeface="Times New Roman" panose="02020603050405020304" pitchFamily="18" charset="0"/>
                <a:cs typeface="Times New Roman" panose="02020603050405020304" pitchFamily="18" charset="0"/>
              </a:rPr>
              <a:t>and </a:t>
            </a:r>
            <a:r>
              <a:rPr lang="en-US" sz="2000" i="1" dirty="0">
                <a:latin typeface="Times New Roman" panose="02020603050405020304" pitchFamily="18" charset="0"/>
                <a:cs typeface="Times New Roman" panose="02020603050405020304" pitchFamily="18" charset="0"/>
              </a:rPr>
              <a:t>population cycles.</a:t>
            </a:r>
          </a:p>
          <a:p>
            <a:pPr algn="just"/>
            <a:r>
              <a:rPr lang="en-US" sz="2000" i="1" dirty="0">
                <a:latin typeface="Times New Roman" panose="02020603050405020304" pitchFamily="18" charset="0"/>
                <a:cs typeface="Times New Roman" panose="02020603050405020304" pitchFamily="18" charset="0"/>
              </a:rPr>
              <a:t>Appraisal and valuation </a:t>
            </a:r>
            <a:r>
              <a:rPr lang="en-US" sz="2000" dirty="0">
                <a:latin typeface="Times New Roman" panose="02020603050405020304" pitchFamily="18" charset="0"/>
                <a:cs typeface="Times New Roman" panose="02020603050405020304" pitchFamily="18" charset="0"/>
              </a:rPr>
              <a:t>of property, buildings, automobiles, machinery, etc.</a:t>
            </a:r>
          </a:p>
          <a:p>
            <a:pPr algn="just"/>
            <a:r>
              <a:rPr lang="en-US" sz="2000" i="1" dirty="0">
                <a:latin typeface="Times New Roman" panose="02020603050405020304" pitchFamily="18" charset="0"/>
                <a:cs typeface="Times New Roman" panose="02020603050405020304" pitchFamily="18" charset="0"/>
              </a:rPr>
              <a:t>Betting </a:t>
            </a:r>
            <a:r>
              <a:rPr lang="en-US" sz="2000" dirty="0">
                <a:latin typeface="Times New Roman" panose="02020603050405020304" pitchFamily="18" charset="0"/>
                <a:cs typeface="Times New Roman" panose="02020603050405020304" pitchFamily="18" charset="0"/>
              </a:rPr>
              <a:t>on horse races, stock markets, sporting events, etc.</a:t>
            </a:r>
          </a:p>
          <a:p>
            <a:pPr algn="just"/>
            <a:r>
              <a:rPr lang="en-US" sz="2000" i="1" dirty="0">
                <a:latin typeface="Times New Roman" panose="02020603050405020304" pitchFamily="18" charset="0"/>
                <a:cs typeface="Times New Roman" panose="02020603050405020304" pitchFamily="18" charset="0"/>
              </a:rPr>
              <a:t>Criminal sentencing </a:t>
            </a:r>
            <a:r>
              <a:rPr lang="en-US" sz="2000" dirty="0">
                <a:latin typeface="Times New Roman" panose="02020603050405020304" pitchFamily="18" charset="0"/>
                <a:cs typeface="Times New Roman" panose="02020603050405020304" pitchFamily="18" charset="0"/>
              </a:rPr>
              <a:t>could be predicted using a large sample of crime details as input and the resulting sentence as output.</a:t>
            </a:r>
          </a:p>
          <a:p>
            <a:pPr algn="just"/>
            <a:r>
              <a:rPr lang="en-US" sz="2000" i="1" dirty="0">
                <a:latin typeface="Times New Roman" panose="02020603050405020304" pitchFamily="18" charset="0"/>
                <a:cs typeface="Times New Roman" panose="02020603050405020304" pitchFamily="18" charset="0"/>
              </a:rPr>
              <a:t>Complex physical and chemical processes </a:t>
            </a:r>
            <a:r>
              <a:rPr lang="en-US" sz="2000" dirty="0">
                <a:latin typeface="Times New Roman" panose="02020603050405020304" pitchFamily="18" charset="0"/>
                <a:cs typeface="Times New Roman" panose="02020603050405020304" pitchFamily="18" charset="0"/>
              </a:rPr>
              <a:t>that may involve the interaction of numerous (possibly unknown) mathematical formulas could be modeled heuristically using a neural network.</a:t>
            </a:r>
          </a:p>
          <a:p>
            <a:pPr algn="just"/>
            <a:r>
              <a:rPr lang="en-US" sz="2000" i="1" dirty="0">
                <a:latin typeface="Times New Roman" panose="02020603050405020304" pitchFamily="18" charset="0"/>
                <a:cs typeface="Times New Roman" panose="02020603050405020304" pitchFamily="18" charset="0"/>
              </a:rPr>
              <a:t>Echo patterns </a:t>
            </a:r>
            <a:r>
              <a:rPr lang="en-US" sz="2000" dirty="0">
                <a:latin typeface="Times New Roman" panose="02020603050405020304" pitchFamily="18" charset="0"/>
                <a:cs typeface="Times New Roman" panose="02020603050405020304" pitchFamily="18" charset="0"/>
              </a:rPr>
              <a:t>from sonar, radar, seismic and magnetic instruments could be used to predict their targets.</a:t>
            </a:r>
            <a:endParaRPr lang="en-US" sz="2000" b="1"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D684C2B2-A49F-68D0-8DA6-FA890BC8B6F0}"/>
              </a:ext>
            </a:extLst>
          </p:cNvPr>
          <p:cNvSpPr txBox="1">
            <a:spLocks/>
          </p:cNvSpPr>
          <p:nvPr/>
        </p:nvSpPr>
        <p:spPr>
          <a:xfrm>
            <a:off x="1724891" y="0"/>
            <a:ext cx="7065818"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Introduction of Machine Learning Approaches</a:t>
            </a:r>
          </a:p>
        </p:txBody>
      </p:sp>
    </p:spTree>
    <p:extLst>
      <p:ext uri="{BB962C8B-B14F-4D97-AF65-F5344CB8AC3E}">
        <p14:creationId xmlns:p14="http://schemas.microsoft.com/office/powerpoint/2010/main" val="1985875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2046065" y="0"/>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cs typeface="Times New Roman" panose="02020603050405020304" pitchFamily="18" charset="0"/>
              </a:rPr>
              <a:t>Neural Networks</a:t>
            </a:r>
            <a:endParaRPr lang="en-US" sz="2400" dirty="0">
              <a:cs typeface="Times New Roman" panose="02020603050405020304" pitchFamily="18" charset="0"/>
            </a:endParaRPr>
          </a:p>
        </p:txBody>
      </p:sp>
      <p:sp>
        <p:nvSpPr>
          <p:cNvPr id="8" name="Content Placeholder 2"/>
          <p:cNvSpPr>
            <a:spLocks noGrp="1"/>
          </p:cNvSpPr>
          <p:nvPr>
            <p:ph idx="1"/>
          </p:nvPr>
        </p:nvSpPr>
        <p:spPr>
          <a:xfrm>
            <a:off x="533400" y="1143000"/>
            <a:ext cx="8229600" cy="4525963"/>
          </a:xfrm>
        </p:spPr>
        <p:txBody>
          <a:bodyPr/>
          <a:lstStyle/>
          <a:p>
            <a:pPr marL="0" indent="0" algn="just">
              <a:buNone/>
            </a:pPr>
            <a:endParaRPr lang="en-US" sz="2000" b="1" dirty="0"/>
          </a:p>
          <a:p>
            <a:pPr algn="just"/>
            <a:r>
              <a:rPr lang="en-US" sz="2000" dirty="0">
                <a:latin typeface="Times New Roman" panose="02020603050405020304" pitchFamily="18" charset="0"/>
                <a:cs typeface="Times New Roman" panose="02020603050405020304" pitchFamily="18" charset="0"/>
              </a:rPr>
              <a:t>An artificial neural network (ANN) is an efficient information processing system which resembles in characteristics with a biological neural network.</a:t>
            </a:r>
          </a:p>
          <a:p>
            <a:r>
              <a:rPr lang="en-US" sz="2000" dirty="0">
                <a:latin typeface="Times New Roman" panose="02020603050405020304" pitchFamily="18" charset="0"/>
                <a:cs typeface="Times New Roman" panose="02020603050405020304" pitchFamily="18" charset="0"/>
              </a:rPr>
              <a:t>ANNs possess large number of highly interconnected processing elements called </a:t>
            </a:r>
            <a:r>
              <a:rPr lang="en-US" sz="2000" i="1" dirty="0">
                <a:latin typeface="Times New Roman" panose="02020603050405020304" pitchFamily="18" charset="0"/>
                <a:cs typeface="Times New Roman" panose="02020603050405020304" pitchFamily="18" charset="0"/>
              </a:rPr>
              <a:t>nodes </a:t>
            </a:r>
            <a:r>
              <a:rPr lang="en-US" sz="2000" dirty="0">
                <a:latin typeface="Times New Roman" panose="02020603050405020304" pitchFamily="18" charset="0"/>
                <a:cs typeface="Times New Roman" panose="02020603050405020304" pitchFamily="18" charset="0"/>
              </a:rPr>
              <a:t>or </a:t>
            </a:r>
            <a:r>
              <a:rPr lang="en-US" sz="2000" i="1" dirty="0">
                <a:latin typeface="Times New Roman" panose="02020603050405020304" pitchFamily="18" charset="0"/>
                <a:cs typeface="Times New Roman" panose="02020603050405020304" pitchFamily="18" charset="0"/>
              </a:rPr>
              <a:t>units </a:t>
            </a:r>
            <a:r>
              <a:rPr lang="en-US" sz="2000" dirty="0">
                <a:latin typeface="Times New Roman" panose="02020603050405020304" pitchFamily="18" charset="0"/>
                <a:cs typeface="Times New Roman" panose="02020603050405020304" pitchFamily="18" charset="0"/>
              </a:rPr>
              <a:t>or </a:t>
            </a:r>
            <a:r>
              <a:rPr lang="en-US" sz="2000" i="1" dirty="0">
                <a:latin typeface="Times New Roman" panose="02020603050405020304" pitchFamily="18" charset="0"/>
                <a:cs typeface="Times New Roman" panose="02020603050405020304" pitchFamily="18" charset="0"/>
              </a:rPr>
              <a:t>neuron, </a:t>
            </a:r>
            <a:r>
              <a:rPr lang="en-US" sz="2000" dirty="0">
                <a:latin typeface="Times New Roman" panose="02020603050405020304" pitchFamily="18" charset="0"/>
                <a:cs typeface="Times New Roman" panose="02020603050405020304" pitchFamily="18" charset="0"/>
              </a:rPr>
              <a:t>which usually operate in parallel and are configured in regular architectures.</a:t>
            </a:r>
          </a:p>
          <a:p>
            <a:r>
              <a:rPr lang="en-US" sz="2000" dirty="0">
                <a:latin typeface="Times New Roman" panose="02020603050405020304" pitchFamily="18" charset="0"/>
                <a:cs typeface="Times New Roman" panose="02020603050405020304" pitchFamily="18" charset="0"/>
              </a:rPr>
              <a:t>Each neuron is connected with the other by a connection link.</a:t>
            </a:r>
          </a:p>
          <a:p>
            <a:r>
              <a:rPr lang="en-US" sz="2000" dirty="0">
                <a:latin typeface="Times New Roman" panose="02020603050405020304" pitchFamily="18" charset="0"/>
                <a:cs typeface="Times New Roman" panose="02020603050405020304" pitchFamily="18" charset="0"/>
              </a:rPr>
              <a:t>Each connection link is associated with weights which contain information about input signals.</a:t>
            </a:r>
          </a:p>
          <a:p>
            <a:r>
              <a:rPr lang="en-US" sz="2000" dirty="0">
                <a:latin typeface="Times New Roman" panose="02020603050405020304" pitchFamily="18" charset="0"/>
                <a:cs typeface="Times New Roman" panose="02020603050405020304" pitchFamily="18" charset="0"/>
              </a:rPr>
              <a:t>This information is used by the neuron to solve a particular problem.</a:t>
            </a:r>
          </a:p>
        </p:txBody>
      </p:sp>
    </p:spTree>
    <p:extLst>
      <p:ext uri="{BB962C8B-B14F-4D97-AF65-F5344CB8AC3E}">
        <p14:creationId xmlns:p14="http://schemas.microsoft.com/office/powerpoint/2010/main" val="31341190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1"/>
            <a:ext cx="8229600" cy="5171302"/>
          </a:xfrm>
        </p:spPr>
        <p:txBody>
          <a:bodyPr>
            <a:normAutofit/>
          </a:bodyPr>
          <a:lstStyle/>
          <a:p>
            <a:r>
              <a:rPr lang="en-US" sz="2200" dirty="0">
                <a:latin typeface="Times New Roman" panose="02020603050405020304" pitchFamily="18" charset="0"/>
                <a:cs typeface="Times New Roman" panose="02020603050405020304" pitchFamily="18" charset="0"/>
              </a:rPr>
              <a:t>To depict the basic operation of a neural net, consider a set of neurons, say X1 and X2, transmitting signals to another neuron, Y.</a:t>
            </a:r>
          </a:p>
          <a:p>
            <a:r>
              <a:rPr lang="en-US" sz="2200" dirty="0">
                <a:latin typeface="Times New Roman" panose="02020603050405020304" pitchFamily="18" charset="0"/>
                <a:cs typeface="Times New Roman" panose="02020603050405020304" pitchFamily="18" charset="0"/>
              </a:rPr>
              <a:t>Here X1 and X2 are input neurons, which transmit signals, and Y is the output neuron, which receives signals.</a:t>
            </a:r>
          </a:p>
          <a:p>
            <a:r>
              <a:rPr lang="en-US" sz="2200" dirty="0">
                <a:latin typeface="Times New Roman" panose="02020603050405020304" pitchFamily="18" charset="0"/>
                <a:cs typeface="Times New Roman" panose="02020603050405020304" pitchFamily="18" charset="0"/>
              </a:rPr>
              <a:t>Input neurons X1 and </a:t>
            </a:r>
            <a:r>
              <a:rPr lang="en-US" sz="2200" i="1" dirty="0">
                <a:latin typeface="Times New Roman" panose="02020603050405020304" pitchFamily="18" charset="0"/>
                <a:cs typeface="Times New Roman" panose="02020603050405020304" pitchFamily="18" charset="0"/>
              </a:rPr>
              <a:t>X2 </a:t>
            </a:r>
            <a:r>
              <a:rPr lang="en-US" sz="2200" dirty="0">
                <a:latin typeface="Times New Roman" panose="02020603050405020304" pitchFamily="18" charset="0"/>
                <a:cs typeface="Times New Roman" panose="02020603050405020304" pitchFamily="18" charset="0"/>
              </a:rPr>
              <a:t>are connected to the output neuron Y, over a weighted interconnection links (W1 and W2).</a:t>
            </a:r>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r>
              <a:rPr lang="en-US" sz="2000" dirty="0"/>
              <a:t>                                                                                          </a:t>
            </a:r>
            <a:r>
              <a:rPr lang="en-US" sz="2000" b="1" dirty="0"/>
              <a:t>Activation Function</a:t>
            </a:r>
          </a:p>
          <a:p>
            <a:endParaRPr lang="en-US" sz="2000" dirty="0"/>
          </a:p>
          <a:p>
            <a:pPr marL="0" indent="0">
              <a:buNone/>
            </a:pPr>
            <a:endParaRPr lang="en-US" sz="2000" dirty="0"/>
          </a:p>
          <a:p>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428999"/>
            <a:ext cx="455295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581400"/>
            <a:ext cx="25273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9175" y="4810127"/>
            <a:ext cx="344805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F2919D4-A919-B729-2908-86E5A57108D5}"/>
              </a:ext>
            </a:extLst>
          </p:cNvPr>
          <p:cNvSpPr txBox="1">
            <a:spLocks/>
          </p:cNvSpPr>
          <p:nvPr/>
        </p:nvSpPr>
        <p:spPr>
          <a:xfrm>
            <a:off x="2046065" y="0"/>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cs typeface="Times New Roman" panose="02020603050405020304" pitchFamily="18" charset="0"/>
              </a:rPr>
              <a:t>Neural Networks</a:t>
            </a:r>
            <a:endParaRPr lang="en-US" sz="2400" dirty="0">
              <a:cs typeface="Times New Roman" panose="02020603050405020304" pitchFamily="18" charset="0"/>
            </a:endParaRPr>
          </a:p>
        </p:txBody>
      </p:sp>
    </p:spTree>
    <p:extLst>
      <p:ext uri="{BB962C8B-B14F-4D97-AF65-F5344CB8AC3E}">
        <p14:creationId xmlns:p14="http://schemas.microsoft.com/office/powerpoint/2010/main" val="26687883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1555532" y="0"/>
            <a:ext cx="7588468"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Biological Neural Networks</a:t>
            </a:r>
            <a:endParaRPr lang="en-US" sz="2400" dirty="0"/>
          </a:p>
        </p:txBody>
      </p:sp>
      <p:sp>
        <p:nvSpPr>
          <p:cNvPr id="8" name="Content Placeholder 2"/>
          <p:cNvSpPr>
            <a:spLocks noGrp="1"/>
          </p:cNvSpPr>
          <p:nvPr>
            <p:ph idx="1"/>
          </p:nvPr>
        </p:nvSpPr>
        <p:spPr>
          <a:xfrm>
            <a:off x="533400" y="1143000"/>
            <a:ext cx="8229600" cy="4525963"/>
          </a:xfrm>
        </p:spPr>
        <p:txBody>
          <a:bodyPr/>
          <a:lstStyle/>
          <a:p>
            <a:pPr marL="0" indent="0" algn="just">
              <a:buNone/>
            </a:pPr>
            <a:endParaRPr lang="en-US" sz="2000" b="1" dirty="0"/>
          </a:p>
          <a:p>
            <a:pPr algn="just"/>
            <a:r>
              <a:rPr lang="en-US" sz="1800" dirty="0"/>
              <a:t>The Architecture of Neuron </a:t>
            </a:r>
          </a:p>
        </p:txBody>
      </p:sp>
      <p:pic>
        <p:nvPicPr>
          <p:cNvPr id="2" name="Picture 1">
            <a:extLst>
              <a:ext uri="{FF2B5EF4-FFF2-40B4-BE49-F238E27FC236}">
                <a16:creationId xmlns:a16="http://schemas.microsoft.com/office/drawing/2014/main" id="{97ED29E8-CC1C-4915-874A-B545311BEFFE}"/>
              </a:ext>
            </a:extLst>
          </p:cNvPr>
          <p:cNvPicPr>
            <a:picLocks noChangeAspect="1"/>
          </p:cNvPicPr>
          <p:nvPr/>
        </p:nvPicPr>
        <p:blipFill>
          <a:blip r:embed="rId2"/>
          <a:stretch>
            <a:fillRect/>
          </a:stretch>
        </p:blipFill>
        <p:spPr>
          <a:xfrm>
            <a:off x="723900" y="1938426"/>
            <a:ext cx="7305040" cy="4309974"/>
          </a:xfrm>
          <a:prstGeom prst="rect">
            <a:avLst/>
          </a:prstGeom>
        </p:spPr>
      </p:pic>
    </p:spTree>
    <p:extLst>
      <p:ext uri="{BB962C8B-B14F-4D97-AF65-F5344CB8AC3E}">
        <p14:creationId xmlns:p14="http://schemas.microsoft.com/office/powerpoint/2010/main" val="16396654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0674" y="1143000"/>
            <a:ext cx="6917007"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FF1FEC73-8DAF-A39C-3A51-1D1C5B159C66}"/>
              </a:ext>
            </a:extLst>
          </p:cNvPr>
          <p:cNvSpPr txBox="1">
            <a:spLocks/>
          </p:cNvSpPr>
          <p:nvPr/>
        </p:nvSpPr>
        <p:spPr>
          <a:xfrm>
            <a:off x="1555532" y="0"/>
            <a:ext cx="7588468"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Biological Neural Networks</a:t>
            </a:r>
            <a:endParaRPr lang="en-US" sz="2400" dirty="0"/>
          </a:p>
        </p:txBody>
      </p:sp>
    </p:spTree>
    <p:extLst>
      <p:ext uri="{BB962C8B-B14F-4D97-AF65-F5344CB8AC3E}">
        <p14:creationId xmlns:p14="http://schemas.microsoft.com/office/powerpoint/2010/main" val="34631237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285491" y="1"/>
            <a:ext cx="5839519"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Unit </a:t>
            </a:r>
            <a:r>
              <a:rPr kumimoji="0" lang="en-US" sz="2400" b="1" i="0" u="none" strike="noStrike" kern="1200" cap="none" spc="0" normalizeH="0" noProof="0" dirty="0">
                <a:ln>
                  <a:noFill/>
                </a:ln>
                <a:solidFill>
                  <a:schemeClr val="dk1"/>
                </a:solidFill>
                <a:effectLst/>
                <a:uLnTx/>
                <a:uFillTx/>
                <a:latin typeface="+mn-lt"/>
                <a:ea typeface="+mn-ea"/>
                <a:cs typeface="+mn-cs"/>
              </a:rPr>
              <a:t>Objective</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304800" y="1600200"/>
            <a:ext cx="8382000" cy="4525963"/>
          </a:xfrm>
        </p:spPr>
        <p:txBody>
          <a:bodyPr>
            <a:normAutofit/>
          </a:bodyPr>
          <a:lstStyle/>
          <a:p>
            <a:pPr algn="just">
              <a:buNone/>
            </a:pPr>
            <a:r>
              <a:rPr lang="en-US" sz="2200" dirty="0">
                <a:latin typeface="Times New Roman" panose="02020603050405020304" pitchFamily="18" charset="0"/>
                <a:cs typeface="Times New Roman" panose="02020603050405020304" pitchFamily="18" charset="0"/>
              </a:rPr>
              <a:t>      The objective of the Unit 2 </a:t>
            </a:r>
          </a:p>
          <a:p>
            <a:pPr algn="just">
              <a:buNone/>
            </a:pPr>
            <a:endParaRPr lang="en-US" sz="2200" dirty="0">
              <a:latin typeface="Times New Roman" panose="02020603050405020304" pitchFamily="18" charset="0"/>
              <a:cs typeface="Times New Roman" panose="02020603050405020304" pitchFamily="18" charset="0"/>
            </a:endParaRPr>
          </a:p>
          <a:p>
            <a:pPr algn="just">
              <a:buNone/>
            </a:pPr>
            <a:r>
              <a:rPr lang="en-US" sz="2200" dirty="0">
                <a:latin typeface="Times New Roman" panose="02020603050405020304" pitchFamily="18" charset="0"/>
                <a:cs typeface="Times New Roman" panose="02020603050405020304" pitchFamily="18" charset="0"/>
              </a:rPr>
              <a:t>      1. To understand the basics of Regression,</a:t>
            </a:r>
          </a:p>
          <a:p>
            <a:pPr algn="just">
              <a:buNone/>
            </a:pPr>
            <a:r>
              <a:rPr lang="en-US" sz="2200" dirty="0">
                <a:latin typeface="Times New Roman" panose="02020603050405020304" pitchFamily="18" charset="0"/>
                <a:cs typeface="Times New Roman" panose="02020603050405020304" pitchFamily="18" charset="0"/>
              </a:rPr>
              <a:t>      2.  To understand the concept of Decision Tree Algorithm</a:t>
            </a:r>
          </a:p>
          <a:p>
            <a:pPr algn="just">
              <a:buNone/>
            </a:pPr>
            <a:r>
              <a:rPr lang="en-US" sz="2200" dirty="0">
                <a:latin typeface="Times New Roman" panose="02020603050405020304" pitchFamily="18" charset="0"/>
                <a:cs typeface="Times New Roman" panose="02020603050405020304" pitchFamily="18" charset="0"/>
              </a:rPr>
              <a:t>      3.  To understand the brief working of Artificial Neural Network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2046065" y="0"/>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Model of ANN</a:t>
            </a:r>
            <a:endParaRPr lang="en-US" sz="24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817163"/>
            <a:ext cx="7346950" cy="326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334" y="4081063"/>
            <a:ext cx="7067550" cy="203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71117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2046065" y="-29780"/>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Model of ANN </a:t>
            </a:r>
            <a:endParaRPr lang="en-US" sz="24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3" name="Picture 2">
            <a:extLst>
              <a:ext uri="{FF2B5EF4-FFF2-40B4-BE49-F238E27FC236}">
                <a16:creationId xmlns:a16="http://schemas.microsoft.com/office/drawing/2014/main" id="{B4F35567-9C2A-4E5E-BC8B-9B35CD8B3545}"/>
              </a:ext>
            </a:extLst>
          </p:cNvPr>
          <p:cNvPicPr>
            <a:picLocks noChangeAspect="1"/>
          </p:cNvPicPr>
          <p:nvPr/>
        </p:nvPicPr>
        <p:blipFill>
          <a:blip r:embed="rId2"/>
          <a:stretch>
            <a:fillRect/>
          </a:stretch>
        </p:blipFill>
        <p:spPr>
          <a:xfrm>
            <a:off x="2057400" y="735537"/>
            <a:ext cx="4343400" cy="3257550"/>
          </a:xfrm>
          <a:prstGeom prst="rect">
            <a:avLst/>
          </a:prstGeom>
        </p:spPr>
      </p:pic>
      <p:pic>
        <p:nvPicPr>
          <p:cNvPr id="7" name="Picture 6">
            <a:extLst>
              <a:ext uri="{FF2B5EF4-FFF2-40B4-BE49-F238E27FC236}">
                <a16:creationId xmlns:a16="http://schemas.microsoft.com/office/drawing/2014/main" id="{682A60D8-3641-46FF-A05F-CF52B66FD06B}"/>
              </a:ext>
            </a:extLst>
          </p:cNvPr>
          <p:cNvPicPr>
            <a:picLocks noChangeAspect="1"/>
          </p:cNvPicPr>
          <p:nvPr/>
        </p:nvPicPr>
        <p:blipFill>
          <a:blip r:embed="rId3"/>
          <a:stretch>
            <a:fillRect/>
          </a:stretch>
        </p:blipFill>
        <p:spPr>
          <a:xfrm>
            <a:off x="2042160" y="4052350"/>
            <a:ext cx="3825240" cy="2327987"/>
          </a:xfrm>
          <a:prstGeom prst="rect">
            <a:avLst/>
          </a:prstGeom>
        </p:spPr>
      </p:pic>
    </p:spTree>
    <p:extLst>
      <p:ext uri="{BB962C8B-B14F-4D97-AF65-F5344CB8AC3E}">
        <p14:creationId xmlns:p14="http://schemas.microsoft.com/office/powerpoint/2010/main" val="30852917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C10637-7C8E-4AD1-A5FF-A075ED950BF0}"/>
              </a:ext>
            </a:extLst>
          </p:cNvPr>
          <p:cNvPicPr>
            <a:picLocks noChangeAspect="1"/>
          </p:cNvPicPr>
          <p:nvPr/>
        </p:nvPicPr>
        <p:blipFill>
          <a:blip r:embed="rId2"/>
          <a:stretch>
            <a:fillRect/>
          </a:stretch>
        </p:blipFill>
        <p:spPr>
          <a:xfrm>
            <a:off x="2174433" y="1143000"/>
            <a:ext cx="3845367" cy="2107557"/>
          </a:xfrm>
          <a:prstGeom prst="rect">
            <a:avLst/>
          </a:prstGeom>
        </p:spPr>
      </p:pic>
      <p:pic>
        <p:nvPicPr>
          <p:cNvPr id="12" name="Picture 11">
            <a:extLst>
              <a:ext uri="{FF2B5EF4-FFF2-40B4-BE49-F238E27FC236}">
                <a16:creationId xmlns:a16="http://schemas.microsoft.com/office/drawing/2014/main" id="{4599F57D-5F4B-4F9F-9E1F-72A594014BD4}"/>
              </a:ext>
            </a:extLst>
          </p:cNvPr>
          <p:cNvPicPr>
            <a:picLocks noChangeAspect="1"/>
          </p:cNvPicPr>
          <p:nvPr/>
        </p:nvPicPr>
        <p:blipFill>
          <a:blip r:embed="rId3"/>
          <a:stretch>
            <a:fillRect/>
          </a:stretch>
        </p:blipFill>
        <p:spPr>
          <a:xfrm>
            <a:off x="2268316" y="3607444"/>
            <a:ext cx="4284884" cy="2356686"/>
          </a:xfrm>
          <a:prstGeom prst="rect">
            <a:avLst/>
          </a:prstGeom>
        </p:spPr>
      </p:pic>
      <p:sp>
        <p:nvSpPr>
          <p:cNvPr id="3" name="Title 1">
            <a:extLst>
              <a:ext uri="{FF2B5EF4-FFF2-40B4-BE49-F238E27FC236}">
                <a16:creationId xmlns:a16="http://schemas.microsoft.com/office/drawing/2014/main" id="{E32308D8-8A1B-3FA0-C66C-2D95772FC11B}"/>
              </a:ext>
            </a:extLst>
          </p:cNvPr>
          <p:cNvSpPr txBox="1">
            <a:spLocks/>
          </p:cNvSpPr>
          <p:nvPr/>
        </p:nvSpPr>
        <p:spPr>
          <a:xfrm>
            <a:off x="2046065" y="-29780"/>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Model of ANN </a:t>
            </a:r>
            <a:endParaRPr lang="en-US" sz="2400" dirty="0"/>
          </a:p>
        </p:txBody>
      </p:sp>
    </p:spTree>
    <p:extLst>
      <p:ext uri="{BB962C8B-B14F-4D97-AF65-F5344CB8AC3E}">
        <p14:creationId xmlns:p14="http://schemas.microsoft.com/office/powerpoint/2010/main" val="374938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2046065" y="0"/>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Neural Networks</a:t>
            </a:r>
            <a:endParaRPr lang="en-US" sz="2400" dirty="0"/>
          </a:p>
        </p:txBody>
      </p:sp>
      <p:sp>
        <p:nvSpPr>
          <p:cNvPr id="8" name="Content Placeholder 2"/>
          <p:cNvSpPr>
            <a:spLocks noGrp="1"/>
          </p:cNvSpPr>
          <p:nvPr>
            <p:ph idx="1"/>
          </p:nvPr>
        </p:nvSpPr>
        <p:spPr>
          <a:xfrm>
            <a:off x="533400" y="1143000"/>
            <a:ext cx="8229600" cy="4525963"/>
          </a:xfrm>
        </p:spPr>
        <p:txBody>
          <a:bodyPr>
            <a:normAutofit fontScale="92500" lnSpcReduction="20000"/>
          </a:bodyPr>
          <a:lstStyle/>
          <a:p>
            <a:pPr marL="0" indent="0" algn="just">
              <a:buNone/>
            </a:pPr>
            <a:r>
              <a:rPr lang="en-US" sz="2400" b="1" dirty="0"/>
              <a:t>Characteristics of ANN: </a:t>
            </a:r>
          </a:p>
          <a:p>
            <a:pPr marL="0" indent="0" algn="just">
              <a:buNone/>
            </a:pPr>
            <a:endParaRPr lang="en-US" sz="2000" b="1" dirty="0"/>
          </a:p>
          <a:p>
            <a:pPr algn="just"/>
            <a:r>
              <a:rPr lang="en-US" sz="2200" dirty="0">
                <a:latin typeface="Times New Roman" panose="02020603050405020304" pitchFamily="18" charset="0"/>
                <a:cs typeface="Times New Roman" panose="02020603050405020304" pitchFamily="18" charset="0"/>
              </a:rPr>
              <a:t>It is a neutrally implemented mathematical model.</a:t>
            </a:r>
          </a:p>
          <a:p>
            <a:pPr algn="just"/>
            <a:r>
              <a:rPr lang="en-US" sz="2200" dirty="0">
                <a:latin typeface="Times New Roman" panose="02020603050405020304" pitchFamily="18" charset="0"/>
                <a:cs typeface="Times New Roman" panose="02020603050405020304" pitchFamily="18" charset="0"/>
              </a:rPr>
              <a:t>There exists a large number of highly interconnected processing elements called neurons in an ANN.</a:t>
            </a:r>
          </a:p>
          <a:p>
            <a:pPr algn="just"/>
            <a:r>
              <a:rPr lang="en-US" sz="2200" dirty="0">
                <a:latin typeface="Times New Roman" panose="02020603050405020304" pitchFamily="18" charset="0"/>
                <a:cs typeface="Times New Roman" panose="02020603050405020304" pitchFamily="18" charset="0"/>
              </a:rPr>
              <a:t>The interconnections with their weighted linkages hold the informative knowledge.</a:t>
            </a:r>
          </a:p>
          <a:p>
            <a:pPr algn="just"/>
            <a:r>
              <a:rPr lang="en-US" sz="2200" dirty="0">
                <a:latin typeface="Times New Roman" panose="02020603050405020304" pitchFamily="18" charset="0"/>
                <a:cs typeface="Times New Roman" panose="02020603050405020304" pitchFamily="18" charset="0"/>
              </a:rPr>
              <a:t>The input signals arrive at the processing elements through connections and connecting weights.</a:t>
            </a:r>
          </a:p>
          <a:p>
            <a:pPr algn="just"/>
            <a:r>
              <a:rPr lang="en-US" sz="2200" dirty="0">
                <a:latin typeface="Times New Roman" panose="02020603050405020304" pitchFamily="18" charset="0"/>
                <a:cs typeface="Times New Roman" panose="02020603050405020304" pitchFamily="18" charset="0"/>
              </a:rPr>
              <a:t>The processing elements of the ANN have the ability to learn, recall and generalize from the given data by suitable assignment or adjustment of weights.</a:t>
            </a:r>
          </a:p>
          <a:p>
            <a:pPr algn="just"/>
            <a:r>
              <a:rPr lang="en-US" sz="2200" dirty="0">
                <a:latin typeface="Times New Roman" panose="02020603050405020304" pitchFamily="18" charset="0"/>
                <a:cs typeface="Times New Roman" panose="02020603050405020304" pitchFamily="18" charset="0"/>
              </a:rPr>
              <a:t>The computational power can be demonstrated only by the collective behavior of neurons, and it should be noted that no single neuron carries specific information.</a:t>
            </a:r>
          </a:p>
        </p:txBody>
      </p:sp>
    </p:spTree>
    <p:extLst>
      <p:ext uri="{BB962C8B-B14F-4D97-AF65-F5344CB8AC3E}">
        <p14:creationId xmlns:p14="http://schemas.microsoft.com/office/powerpoint/2010/main" val="6722760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2085739" y="41682"/>
            <a:ext cx="6801323"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Models of Neural Networks</a:t>
            </a:r>
            <a:endParaRPr lang="en-US" sz="24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pPr marL="0" indent="0">
              <a:buNone/>
            </a:pPr>
            <a:r>
              <a:rPr lang="en-US" sz="2800" dirty="0"/>
              <a:t>The models of ANN are specified by the three basic entities namely: </a:t>
            </a:r>
          </a:p>
          <a:p>
            <a:pPr marL="0" indent="0">
              <a:buNone/>
            </a:pPr>
            <a:endParaRPr lang="en-US" sz="2800" dirty="0"/>
          </a:p>
          <a:p>
            <a:pPr marL="457200" indent="-457200">
              <a:buFont typeface="+mj-lt"/>
              <a:buAutoNum type="arabicPeriod"/>
            </a:pPr>
            <a:r>
              <a:rPr lang="en-US" sz="2800" dirty="0"/>
              <a:t>The model’s synaptic interconnections.</a:t>
            </a:r>
          </a:p>
          <a:p>
            <a:pPr marL="457200" indent="-457200">
              <a:buFont typeface="+mj-lt"/>
              <a:buAutoNum type="arabicPeriod"/>
            </a:pPr>
            <a:r>
              <a:rPr lang="en-US" sz="2800" dirty="0"/>
              <a:t>The training or learning rules adopted for updating and adjusting the connection weights.</a:t>
            </a:r>
          </a:p>
          <a:p>
            <a:pPr marL="457200" indent="-457200">
              <a:buFont typeface="+mj-lt"/>
              <a:buAutoNum type="arabicPeriod"/>
            </a:pPr>
            <a:r>
              <a:rPr lang="en-US" sz="2800" dirty="0"/>
              <a:t>Their activation functions. </a:t>
            </a:r>
          </a:p>
        </p:txBody>
      </p:sp>
    </p:spTree>
    <p:extLst>
      <p:ext uri="{BB962C8B-B14F-4D97-AF65-F5344CB8AC3E}">
        <p14:creationId xmlns:p14="http://schemas.microsoft.com/office/powerpoint/2010/main" val="4014000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pPr marL="0" indent="0">
              <a:buNone/>
            </a:pPr>
            <a:r>
              <a:rPr lang="en-US" sz="2200" b="1" dirty="0"/>
              <a:t>Network Architecture of ANN:</a:t>
            </a:r>
          </a:p>
          <a:p>
            <a:pPr marL="0" indent="0">
              <a:buNone/>
            </a:pPr>
            <a:endParaRPr lang="en-US" sz="2800" dirty="0"/>
          </a:p>
          <a:p>
            <a:pPr marL="0" indent="0">
              <a:buNone/>
            </a:pPr>
            <a:r>
              <a:rPr lang="en-US" sz="2000" dirty="0">
                <a:latin typeface="Times New Roman" panose="02020603050405020304" pitchFamily="18" charset="0"/>
                <a:cs typeface="Times New Roman" panose="02020603050405020304" pitchFamily="18" charset="0"/>
              </a:rPr>
              <a:t>1. single-layer feed-forward network;</a:t>
            </a:r>
          </a:p>
          <a:p>
            <a:pPr marL="0" indent="0">
              <a:buNone/>
            </a:pPr>
            <a:r>
              <a:rPr lang="en-US" sz="2000" dirty="0">
                <a:latin typeface="Times New Roman" panose="02020603050405020304" pitchFamily="18" charset="0"/>
                <a:cs typeface="Times New Roman" panose="02020603050405020304" pitchFamily="18" charset="0"/>
              </a:rPr>
              <a:t>2. multilayer feed-forward network;</a:t>
            </a:r>
          </a:p>
          <a:p>
            <a:pPr marL="0" indent="0">
              <a:buNone/>
            </a:pPr>
            <a:r>
              <a:rPr lang="en-US" sz="2000" dirty="0">
                <a:latin typeface="Times New Roman" panose="02020603050405020304" pitchFamily="18" charset="0"/>
                <a:cs typeface="Times New Roman" panose="02020603050405020304" pitchFamily="18" charset="0"/>
              </a:rPr>
              <a:t>3. single node with its own feedback;</a:t>
            </a:r>
          </a:p>
          <a:p>
            <a:pPr marL="0" indent="0">
              <a:buNone/>
            </a:pPr>
            <a:r>
              <a:rPr lang="en-US" sz="2000" dirty="0">
                <a:latin typeface="Times New Roman" panose="02020603050405020304" pitchFamily="18" charset="0"/>
                <a:cs typeface="Times New Roman" panose="02020603050405020304" pitchFamily="18" charset="0"/>
              </a:rPr>
              <a:t>4. single-layer recurrent network;</a:t>
            </a:r>
          </a:p>
          <a:p>
            <a:pPr marL="0" indent="0">
              <a:buNone/>
            </a:pPr>
            <a:r>
              <a:rPr lang="en-US" sz="2000" i="1" dirty="0">
                <a:latin typeface="Times New Roman" panose="02020603050405020304" pitchFamily="18" charset="0"/>
                <a:cs typeface="Times New Roman" panose="02020603050405020304" pitchFamily="18" charset="0"/>
              </a:rPr>
              <a:t>5. </a:t>
            </a:r>
            <a:r>
              <a:rPr lang="en-US" sz="2000" dirty="0">
                <a:latin typeface="Times New Roman" panose="02020603050405020304" pitchFamily="18" charset="0"/>
                <a:cs typeface="Times New Roman" panose="02020603050405020304" pitchFamily="18" charset="0"/>
              </a:rPr>
              <a:t>multilayer recurrent network.</a:t>
            </a:r>
          </a:p>
        </p:txBody>
      </p:sp>
      <p:sp>
        <p:nvSpPr>
          <p:cNvPr id="2" name="Title 1">
            <a:extLst>
              <a:ext uri="{FF2B5EF4-FFF2-40B4-BE49-F238E27FC236}">
                <a16:creationId xmlns:a16="http://schemas.microsoft.com/office/drawing/2014/main" id="{E499B153-6A20-69EA-AE2B-D9D9C37380DA}"/>
              </a:ext>
            </a:extLst>
          </p:cNvPr>
          <p:cNvSpPr txBox="1">
            <a:spLocks/>
          </p:cNvSpPr>
          <p:nvPr/>
        </p:nvSpPr>
        <p:spPr>
          <a:xfrm>
            <a:off x="2085739" y="41682"/>
            <a:ext cx="6801323"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Models of Neural Networks</a:t>
            </a:r>
            <a:endParaRPr lang="en-US" sz="2400" dirty="0"/>
          </a:p>
        </p:txBody>
      </p:sp>
    </p:spTree>
    <p:extLst>
      <p:ext uri="{BB962C8B-B14F-4D97-AF65-F5344CB8AC3E}">
        <p14:creationId xmlns:p14="http://schemas.microsoft.com/office/powerpoint/2010/main" val="20613640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832007"/>
            <a:ext cx="8229600" cy="4525963"/>
          </a:xfrm>
        </p:spPr>
        <p:txBody>
          <a:bodyPr/>
          <a:lstStyle/>
          <a:p>
            <a:pPr marL="0" indent="0" algn="ctr">
              <a:buNone/>
            </a:pPr>
            <a:r>
              <a:rPr lang="en-US" sz="2800" b="1" dirty="0"/>
              <a:t>Single Layer Feed Forward Network: </a:t>
            </a:r>
          </a:p>
          <a:p>
            <a:pPr marL="0" indent="0">
              <a:buNone/>
            </a:pPr>
            <a:endParaRPr lang="en-US" sz="2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216" y="1524000"/>
            <a:ext cx="5934075"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C35BC9DA-94F8-627F-8281-FC57583B66A5}"/>
              </a:ext>
            </a:extLst>
          </p:cNvPr>
          <p:cNvSpPr txBox="1">
            <a:spLocks/>
          </p:cNvSpPr>
          <p:nvPr/>
        </p:nvSpPr>
        <p:spPr>
          <a:xfrm>
            <a:off x="2085739" y="41682"/>
            <a:ext cx="6801323"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Models of Neural Networks</a:t>
            </a:r>
            <a:endParaRPr lang="en-US" sz="2400" dirty="0"/>
          </a:p>
        </p:txBody>
      </p:sp>
    </p:spTree>
    <p:extLst>
      <p:ext uri="{BB962C8B-B14F-4D97-AF65-F5344CB8AC3E}">
        <p14:creationId xmlns:p14="http://schemas.microsoft.com/office/powerpoint/2010/main" val="19788901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r>
              <a:rPr lang="en-US" sz="2000" dirty="0"/>
              <a:t>a</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71600"/>
            <a:ext cx="8359825"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DFACABA0-199B-568E-1CFB-03FBEE72B92F}"/>
              </a:ext>
            </a:extLst>
          </p:cNvPr>
          <p:cNvSpPr txBox="1">
            <a:spLocks/>
          </p:cNvSpPr>
          <p:nvPr/>
        </p:nvSpPr>
        <p:spPr>
          <a:xfrm>
            <a:off x="2085739" y="41682"/>
            <a:ext cx="6801323"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Models of Neural Networks</a:t>
            </a:r>
            <a:endParaRPr lang="en-US" sz="2400" dirty="0"/>
          </a:p>
        </p:txBody>
      </p:sp>
    </p:spTree>
    <p:extLst>
      <p:ext uri="{BB962C8B-B14F-4D97-AF65-F5344CB8AC3E}">
        <p14:creationId xmlns:p14="http://schemas.microsoft.com/office/powerpoint/2010/main" val="27991021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8" y="1595438"/>
            <a:ext cx="8543925" cy="3667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FAC9328-8755-9202-D442-35099F34F9BA}"/>
              </a:ext>
            </a:extLst>
          </p:cNvPr>
          <p:cNvSpPr txBox="1">
            <a:spLocks/>
          </p:cNvSpPr>
          <p:nvPr/>
        </p:nvSpPr>
        <p:spPr>
          <a:xfrm>
            <a:off x="2085739" y="41682"/>
            <a:ext cx="6801323"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Models of Neural Networks</a:t>
            </a:r>
            <a:endParaRPr lang="en-US" sz="2400" dirty="0"/>
          </a:p>
        </p:txBody>
      </p:sp>
    </p:spTree>
    <p:extLst>
      <p:ext uri="{BB962C8B-B14F-4D97-AF65-F5344CB8AC3E}">
        <p14:creationId xmlns:p14="http://schemas.microsoft.com/office/powerpoint/2010/main" val="42171245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66800"/>
            <a:ext cx="7620000" cy="5273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D0226781-FDA4-C254-D283-B0424C2BDCA4}"/>
              </a:ext>
            </a:extLst>
          </p:cNvPr>
          <p:cNvSpPr txBox="1">
            <a:spLocks/>
          </p:cNvSpPr>
          <p:nvPr/>
        </p:nvSpPr>
        <p:spPr>
          <a:xfrm>
            <a:off x="2085739" y="41682"/>
            <a:ext cx="6801323"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Models of Neural Networks</a:t>
            </a:r>
            <a:endParaRPr lang="en-US" sz="2400" dirty="0"/>
          </a:p>
        </p:txBody>
      </p:sp>
    </p:spTree>
    <p:extLst>
      <p:ext uri="{BB962C8B-B14F-4D97-AF65-F5344CB8AC3E}">
        <p14:creationId xmlns:p14="http://schemas.microsoft.com/office/powerpoint/2010/main" val="2950473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4474</TotalTime>
  <Words>9506</Words>
  <Application>Microsoft Macintosh PowerPoint</Application>
  <PresentationFormat>On-screen Show (4:3)</PresentationFormat>
  <Paragraphs>1003</Paragraphs>
  <Slides>204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204</vt:i4>
      </vt:variant>
    </vt:vector>
  </HeadingPairs>
  <TitlesOfParts>
    <vt:vector size="211" baseType="lpstr">
      <vt:lpstr>Aptos</vt:lpstr>
      <vt:lpstr>Arial</vt:lpstr>
      <vt:lpstr>Calibri</vt:lpstr>
      <vt:lpstr>Gill Sans</vt:lpstr>
      <vt:lpstr>Times New Roman</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What is Regression?</vt:lpstr>
      <vt:lpstr>Use Case: Regression?</vt:lpstr>
      <vt:lpstr>Use Case: Regression?</vt:lpstr>
      <vt:lpstr>Regression</vt:lpstr>
      <vt:lpstr>Regression</vt:lpstr>
      <vt:lpstr>Regression</vt:lpstr>
      <vt:lpstr>Regression</vt:lpstr>
      <vt:lpstr>Regression</vt:lpstr>
      <vt:lpstr>                                    Regression!!</vt:lpstr>
      <vt:lpstr>                                Regression!!</vt:lpstr>
      <vt:lpstr>                        Regression</vt:lpstr>
      <vt:lpstr>                   Regression</vt:lpstr>
      <vt:lpstr>                          Regression</vt:lpstr>
      <vt:lpstr>                       Regression</vt:lpstr>
      <vt:lpstr>                           Regression</vt:lpstr>
      <vt:lpstr>                   Regression</vt:lpstr>
      <vt:lpstr>             Logistic Regression</vt:lpstr>
      <vt:lpstr>     Logistic Regression</vt:lpstr>
      <vt:lpstr>     Logistic Regression</vt:lpstr>
      <vt:lpstr>           Logistic Regression!!</vt:lpstr>
      <vt:lpstr>Logistic Regression</vt:lpstr>
      <vt:lpstr>     Logistic Regression</vt:lpstr>
      <vt:lpstr>      Logistic Regression</vt:lpstr>
      <vt:lpstr>Logistic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Gopal Thukral</dc:creator>
  <cp:lastModifiedBy>Sonia Arora</cp:lastModifiedBy>
  <cp:revision>26</cp:revision>
  <dcterms:created xsi:type="dcterms:W3CDTF">2024-06-13T14:55:13Z</dcterms:created>
  <dcterms:modified xsi:type="dcterms:W3CDTF">2024-07-05T08:44:00Z</dcterms:modified>
</cp:coreProperties>
</file>